
<file path=[Content_Types].xml><?xml version="1.0" encoding="utf-8"?>
<Types xmlns="http://schemas.openxmlformats.org/package/2006/content-types">
  <Default Extension="fntdata" ContentType="application/x-fontdata"/>
  <Default Extension="gif" ContentType="image/gif"/>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10287000" cx="18288000"/>
  <p:notesSz cx="6858000" cy="9144000"/>
  <p:embeddedFontLst>
    <p:embeddedFont>
      <p:font typeface="Arimo"/>
      <p:regular r:id="rId20"/>
      <p:bold r:id="rId21"/>
      <p:italic r:id="rId22"/>
      <p:boldItalic r:id="rId23"/>
    </p:embeddedFont>
    <p:embeddedFont>
      <p:font typeface="Open Sans"/>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8" roundtripDataSignature="AMtx7mjnNuYIhk/tDx/rKjpL8QsvAH7+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E5606B3-C0D0-4B87-8B39-9106D2DE5E04}">
  <a:tblStyle styleId="{DE5606B3-C0D0-4B87-8B39-9106D2DE5E04}"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6" Type="http://schemas.openxmlformats.org/officeDocument/2006/relationships/font" Target="fonts/OpenSans-italic.fntdata"/><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1" Type="http://schemas.openxmlformats.org/officeDocument/2006/relationships/font" Target="fonts/Arimo-bold.fntdata"/><Relationship Id="rId3" Type="http://schemas.openxmlformats.org/officeDocument/2006/relationships/presProps" Target="presProps.xml"/><Relationship Id="rId25" Type="http://schemas.openxmlformats.org/officeDocument/2006/relationships/font" Target="fonts/OpenSans-bold.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0" Type="http://schemas.openxmlformats.org/officeDocument/2006/relationships/font" Target="fonts/Arimo-regular.fntdata"/><Relationship Id="rId2" Type="http://schemas.openxmlformats.org/officeDocument/2006/relationships/viewProps" Target="viewProps.xml"/><Relationship Id="rId16" Type="http://schemas.openxmlformats.org/officeDocument/2006/relationships/slide" Target="slides/slide10.xml"/><Relationship Id="rId29" Type="http://schemas.openxmlformats.org/officeDocument/2006/relationships/customXml" Target="../customXml/item1.xml"/><Relationship Id="rId24" Type="http://schemas.openxmlformats.org/officeDocument/2006/relationships/font" Target="fonts/OpenSans-regular.fntdata"/><Relationship Id="rId1" Type="http://schemas.openxmlformats.org/officeDocument/2006/relationships/theme" Target="theme/theme1.xml"/><Relationship Id="rId6" Type="http://schemas.openxmlformats.org/officeDocument/2006/relationships/notesMaster" Target="notesMasters/notesMaster1.xml"/><Relationship Id="rId11" Type="http://schemas.openxmlformats.org/officeDocument/2006/relationships/slide" Target="slides/slide5.xml"/><Relationship Id="rId23" Type="http://schemas.openxmlformats.org/officeDocument/2006/relationships/font" Target="fonts/Arimo-boldItalic.fntdata"/><Relationship Id="rId28" Type="http://customschemas.google.com/relationships/presentationmetadata" Target="metadata"/><Relationship Id="rId5" Type="http://schemas.openxmlformats.org/officeDocument/2006/relationships/slideMaster" Target="slideMasters/slideMaster1.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ustomXml" Target="../customXml/item3.xml"/><Relationship Id="rId22" Type="http://schemas.openxmlformats.org/officeDocument/2006/relationships/font" Target="fonts/Arimo-italic.fntdata"/><Relationship Id="rId4" Type="http://schemas.openxmlformats.org/officeDocument/2006/relationships/tableStyles" Target="tableStyles.xml"/><Relationship Id="rId9" Type="http://schemas.openxmlformats.org/officeDocument/2006/relationships/slide" Target="slides/slide3.xml"/><Relationship Id="rId27" Type="http://schemas.openxmlformats.org/officeDocument/2006/relationships/font" Target="fonts/OpenSans-boldItalic.fntdata"/><Relationship Id="rId14" Type="http://schemas.openxmlformats.org/officeDocument/2006/relationships/slide" Target="slides/slide8.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8" name="Google Shape;15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8" name="Google Shape;168;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7" name="Google Shape;17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9" name="Google Shape;18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2" name="Google Shape;9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 name="Google Shape;10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 name="Google Shape;11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9" name="Google Shape;11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 name="Google Shape;12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4" name="Google Shape;13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2" name="Google Shape;14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0" name="Google Shape;150;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2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2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2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3"/>
          <p:cNvSpPr/>
          <p:nvPr>
            <p:ph idx="2" type="pic"/>
          </p:nvPr>
        </p:nvSpPr>
        <p:spPr>
          <a:xfrm>
            <a:off x="1792288" y="612775"/>
            <a:ext cx="5486400" cy="4114800"/>
          </a:xfrm>
          <a:prstGeom prst="rect">
            <a:avLst/>
          </a:prstGeom>
          <a:noFill/>
          <a:ln>
            <a:noFill/>
          </a:ln>
        </p:spPr>
      </p:sp>
      <p:sp>
        <p:nvSpPr>
          <p:cNvPr id="64" name="Google Shape;64;p2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20.png"/><Relationship Id="rId5" Type="http://schemas.openxmlformats.org/officeDocument/2006/relationships/image" Target="../media/image25.png"/><Relationship Id="rId6"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image" Target="../media/image26.png"/><Relationship Id="rId5"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24.png"/><Relationship Id="rId5"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13.png"/><Relationship Id="rId6" Type="http://schemas.openxmlformats.org/officeDocument/2006/relationships/image" Target="../media/image1.png"/><Relationship Id="rId7"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2.png"/><Relationship Id="rId5"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7.gif"/><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8.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795" r="795" t="0"/>
          <a:stretch/>
        </p:blipFill>
        <p:spPr>
          <a:xfrm>
            <a:off x="13620998" y="9084296"/>
            <a:ext cx="4261506" cy="938052"/>
          </a:xfrm>
          <a:prstGeom prst="rect">
            <a:avLst/>
          </a:prstGeom>
          <a:noFill/>
          <a:ln>
            <a:noFill/>
          </a:ln>
        </p:spPr>
      </p:pic>
      <p:pic>
        <p:nvPicPr>
          <p:cNvPr id="85" name="Google Shape;85;p1"/>
          <p:cNvPicPr preferRelativeResize="0"/>
          <p:nvPr/>
        </p:nvPicPr>
        <p:blipFill rotWithShape="1">
          <a:blip r:embed="rId4">
            <a:alphaModFix/>
          </a:blip>
          <a:srcRect b="0" l="74" r="72" t="0"/>
          <a:stretch/>
        </p:blipFill>
        <p:spPr>
          <a:xfrm>
            <a:off x="13803488" y="360807"/>
            <a:ext cx="3896526" cy="2987196"/>
          </a:xfrm>
          <a:prstGeom prst="rect">
            <a:avLst/>
          </a:prstGeom>
          <a:noFill/>
          <a:ln>
            <a:noFill/>
          </a:ln>
        </p:spPr>
      </p:pic>
      <p:pic>
        <p:nvPicPr>
          <p:cNvPr id="86" name="Google Shape;86;p1"/>
          <p:cNvPicPr preferRelativeResize="0"/>
          <p:nvPr/>
        </p:nvPicPr>
        <p:blipFill rotWithShape="1">
          <a:blip r:embed="rId5">
            <a:alphaModFix/>
          </a:blip>
          <a:srcRect b="0" l="0" r="0" t="0"/>
          <a:stretch/>
        </p:blipFill>
        <p:spPr>
          <a:xfrm>
            <a:off x="211378" y="1188187"/>
            <a:ext cx="4319633" cy="4319633"/>
          </a:xfrm>
          <a:prstGeom prst="rect">
            <a:avLst/>
          </a:prstGeom>
          <a:noFill/>
          <a:ln>
            <a:noFill/>
          </a:ln>
        </p:spPr>
      </p:pic>
      <p:sp>
        <p:nvSpPr>
          <p:cNvPr id="87" name="Google Shape;87;p1"/>
          <p:cNvSpPr txBox="1"/>
          <p:nvPr/>
        </p:nvSpPr>
        <p:spPr>
          <a:xfrm>
            <a:off x="3389532" y="3739579"/>
            <a:ext cx="12831900" cy="3835800"/>
          </a:xfrm>
          <a:prstGeom prst="rect">
            <a:avLst/>
          </a:prstGeom>
          <a:noFill/>
          <a:ln>
            <a:noFill/>
          </a:ln>
        </p:spPr>
        <p:txBody>
          <a:bodyPr anchorCtr="0" anchor="t" bIns="0" lIns="0" spcFirstLastPara="1" rIns="0" wrap="square" tIns="0">
            <a:spAutoFit/>
          </a:bodyPr>
          <a:lstStyle/>
          <a:p>
            <a:pPr indent="0" lvl="0" marL="0" marR="0" rtl="0" algn="ctr">
              <a:lnSpc>
                <a:spcPct val="180025"/>
              </a:lnSpc>
              <a:spcBef>
                <a:spcPts val="0"/>
              </a:spcBef>
              <a:spcAft>
                <a:spcPts val="0"/>
              </a:spcAft>
              <a:buClr>
                <a:srgbClr val="000000"/>
              </a:buClr>
              <a:buSzPts val="5417"/>
              <a:buFont typeface="Arial"/>
              <a:buNone/>
            </a:pPr>
            <a:r>
              <a:rPr lang="en-US" sz="5417">
                <a:solidFill>
                  <a:srgbClr val="FFFFFF"/>
                </a:solidFill>
                <a:latin typeface="Arimo"/>
                <a:ea typeface="Arimo"/>
                <a:cs typeface="Arimo"/>
                <a:sym typeface="Arimo"/>
              </a:rPr>
              <a:t>LARP-Präsentation</a:t>
            </a:r>
            <a:endParaRPr b="0" i="0" sz="1400" u="none" cap="none" strike="noStrike">
              <a:solidFill>
                <a:srgbClr val="000000"/>
              </a:solidFill>
              <a:latin typeface="Arial"/>
              <a:ea typeface="Arial"/>
              <a:cs typeface="Arial"/>
              <a:sym typeface="Arial"/>
            </a:endParaRPr>
          </a:p>
          <a:p>
            <a:pPr indent="0" lvl="0" marL="0" marR="0" rtl="0" algn="ctr">
              <a:lnSpc>
                <a:spcPct val="180025"/>
              </a:lnSpc>
              <a:spcBef>
                <a:spcPts val="0"/>
              </a:spcBef>
              <a:spcAft>
                <a:spcPts val="0"/>
              </a:spcAft>
              <a:buClr>
                <a:srgbClr val="000000"/>
              </a:buClr>
              <a:buSzPts val="5417"/>
              <a:buFont typeface="Arial"/>
              <a:buNone/>
            </a:pPr>
            <a:r>
              <a:rPr lang="en-US" sz="5417">
                <a:solidFill>
                  <a:srgbClr val="FFFFFF"/>
                </a:solidFill>
                <a:latin typeface="Arimo"/>
                <a:ea typeface="Arimo"/>
                <a:cs typeface="Arimo"/>
                <a:sym typeface="Arimo"/>
              </a:rPr>
              <a:t>Firma</a:t>
            </a:r>
            <a:r>
              <a:rPr b="0" i="0" lang="en-US" sz="5417" u="none" cap="none" strike="noStrike">
                <a:solidFill>
                  <a:srgbClr val="FFFFFF"/>
                </a:solidFill>
                <a:latin typeface="Arimo"/>
                <a:ea typeface="Arimo"/>
                <a:cs typeface="Arimo"/>
                <a:sym typeface="Arimo"/>
              </a:rPr>
              <a:t>: Magic Forest Inc.</a:t>
            </a:r>
            <a:endParaRPr b="0" i="0" sz="1400" u="none" cap="none" strike="noStrike">
              <a:solidFill>
                <a:srgbClr val="000000"/>
              </a:solidFill>
              <a:latin typeface="Arial"/>
              <a:ea typeface="Arial"/>
              <a:cs typeface="Arial"/>
              <a:sym typeface="Arial"/>
            </a:endParaRPr>
          </a:p>
          <a:p>
            <a:pPr indent="0" lvl="0" marL="0" marR="0" rtl="0" algn="ctr">
              <a:lnSpc>
                <a:spcPct val="180025"/>
              </a:lnSpc>
              <a:spcBef>
                <a:spcPts val="0"/>
              </a:spcBef>
              <a:spcAft>
                <a:spcPts val="0"/>
              </a:spcAft>
              <a:buClr>
                <a:srgbClr val="000000"/>
              </a:buClr>
              <a:buSzPts val="5417"/>
              <a:buFont typeface="Arial"/>
              <a:buNone/>
            </a:pPr>
            <a:r>
              <a:rPr lang="en-US" sz="5417">
                <a:solidFill>
                  <a:srgbClr val="FFFFFF"/>
                </a:solidFill>
                <a:latin typeface="Arimo"/>
                <a:ea typeface="Arimo"/>
                <a:cs typeface="Arimo"/>
                <a:sym typeface="Arimo"/>
              </a:rPr>
              <a:t>SOZIALE MEDEIN UND SELBSTBILD</a:t>
            </a:r>
            <a:endParaRPr b="0" i="0" sz="1400" u="none" cap="none" strike="noStrike">
              <a:solidFill>
                <a:srgbClr val="000000"/>
              </a:solidFill>
              <a:latin typeface="Arial"/>
              <a:ea typeface="Arial"/>
              <a:cs typeface="Arial"/>
              <a:sym typeface="Arial"/>
            </a:endParaRPr>
          </a:p>
        </p:txBody>
      </p:sp>
      <p:sp>
        <p:nvSpPr>
          <p:cNvPr id="88" name="Google Shape;88;p1"/>
          <p:cNvSpPr txBox="1"/>
          <p:nvPr/>
        </p:nvSpPr>
        <p:spPr>
          <a:xfrm>
            <a:off x="671690" y="445630"/>
            <a:ext cx="8454692" cy="525643"/>
          </a:xfrm>
          <a:prstGeom prst="rect">
            <a:avLst/>
          </a:prstGeom>
          <a:noFill/>
          <a:ln>
            <a:noFill/>
          </a:ln>
        </p:spPr>
        <p:txBody>
          <a:bodyPr anchorCtr="0" anchor="t" bIns="0" lIns="0" spcFirstLastPara="1" rIns="0" wrap="square" tIns="0">
            <a:spAutoFit/>
          </a:bodyPr>
          <a:lstStyle/>
          <a:p>
            <a:pPr indent="0" lvl="0" marL="0" marR="0" rtl="0" algn="ctr">
              <a:lnSpc>
                <a:spcPct val="128395"/>
              </a:lnSpc>
              <a:spcBef>
                <a:spcPts val="0"/>
              </a:spcBef>
              <a:spcAft>
                <a:spcPts val="0"/>
              </a:spcAft>
              <a:buClr>
                <a:srgbClr val="000000"/>
              </a:buClr>
              <a:buSzPts val="1620"/>
              <a:buFont typeface="Arial"/>
              <a:buNone/>
            </a:pPr>
            <a:r>
              <a:rPr b="0" i="0" lang="en-US" sz="1620" u="none" cap="none" strike="noStrike">
                <a:solidFill>
                  <a:srgbClr val="05359A"/>
                </a:solidFill>
                <a:latin typeface="Arimo"/>
                <a:ea typeface="Arimo"/>
                <a:cs typeface="Arimo"/>
                <a:sym typeface="Arimo"/>
              </a:rPr>
              <a:t>COMBATING SOCIAL MEDIA DISINFORMATION AMONG YOUTH THROUGH LIVE ACTION ROLE PLAY (DIS-PLAY)</a:t>
            </a:r>
            <a:endParaRPr b="0" i="0" sz="1400" u="none" cap="none" strike="noStrike">
              <a:solidFill>
                <a:srgbClr val="000000"/>
              </a:solidFill>
              <a:latin typeface="Arial"/>
              <a:ea typeface="Arial"/>
              <a:cs typeface="Arial"/>
              <a:sym typeface="Arial"/>
            </a:endParaRPr>
          </a:p>
        </p:txBody>
      </p:sp>
      <p:sp>
        <p:nvSpPr>
          <p:cNvPr id="89" name="Google Shape;89;p1"/>
          <p:cNvSpPr txBox="1"/>
          <p:nvPr/>
        </p:nvSpPr>
        <p:spPr>
          <a:xfrm>
            <a:off x="1003940" y="9543796"/>
            <a:ext cx="6587834" cy="3238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2100"/>
              <a:buFont typeface="Arial"/>
              <a:buNone/>
            </a:pPr>
            <a:r>
              <a:rPr b="0" i="0" lang="en-US" sz="2100" u="none" cap="none" strike="noStrike">
                <a:solidFill>
                  <a:srgbClr val="05359A"/>
                </a:solidFill>
                <a:latin typeface="Arimo"/>
                <a:ea typeface="Arimo"/>
                <a:cs typeface="Arimo"/>
                <a:sym typeface="Arimo"/>
              </a:rPr>
              <a:t>Project number: 2021-2-SE02-KA220-YOU-000051481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59" name="Shape 159"/>
        <p:cNvGrpSpPr/>
        <p:nvPr/>
      </p:nvGrpSpPr>
      <p:grpSpPr>
        <a:xfrm>
          <a:off x="0" y="0"/>
          <a:ext cx="0" cy="0"/>
          <a:chOff x="0" y="0"/>
          <a:chExt cx="0" cy="0"/>
        </a:xfrm>
      </p:grpSpPr>
      <p:pic>
        <p:nvPicPr>
          <p:cNvPr id="160" name="Google Shape;160;p10"/>
          <p:cNvPicPr preferRelativeResize="0"/>
          <p:nvPr/>
        </p:nvPicPr>
        <p:blipFill rotWithShape="1">
          <a:blip r:embed="rId3">
            <a:alphaModFix/>
          </a:blip>
          <a:srcRect b="0" l="0" r="0" t="0"/>
          <a:stretch/>
        </p:blipFill>
        <p:spPr>
          <a:xfrm>
            <a:off x="3352102" y="4413561"/>
            <a:ext cx="3286696" cy="4114800"/>
          </a:xfrm>
          <a:prstGeom prst="rect">
            <a:avLst/>
          </a:prstGeom>
          <a:noFill/>
          <a:ln>
            <a:noFill/>
          </a:ln>
        </p:spPr>
      </p:pic>
      <p:pic>
        <p:nvPicPr>
          <p:cNvPr id="161" name="Google Shape;161;p10"/>
          <p:cNvPicPr preferRelativeResize="0"/>
          <p:nvPr/>
        </p:nvPicPr>
        <p:blipFill rotWithShape="1">
          <a:blip r:embed="rId4">
            <a:alphaModFix/>
          </a:blip>
          <a:srcRect b="0" l="0" r="0" t="0"/>
          <a:stretch/>
        </p:blipFill>
        <p:spPr>
          <a:xfrm rot="744250">
            <a:off x="712721" y="786598"/>
            <a:ext cx="4003441" cy="4614917"/>
          </a:xfrm>
          <a:prstGeom prst="rect">
            <a:avLst/>
          </a:prstGeom>
          <a:noFill/>
          <a:ln>
            <a:noFill/>
          </a:ln>
        </p:spPr>
      </p:pic>
      <p:pic>
        <p:nvPicPr>
          <p:cNvPr id="162" name="Google Shape;162;p10"/>
          <p:cNvPicPr preferRelativeResize="0"/>
          <p:nvPr/>
        </p:nvPicPr>
        <p:blipFill rotWithShape="1">
          <a:blip r:embed="rId5">
            <a:alphaModFix/>
          </a:blip>
          <a:srcRect b="0" l="0" r="0" t="0"/>
          <a:stretch/>
        </p:blipFill>
        <p:spPr>
          <a:xfrm>
            <a:off x="1683031" y="2678111"/>
            <a:ext cx="6176237" cy="7441249"/>
          </a:xfrm>
          <a:prstGeom prst="rect">
            <a:avLst/>
          </a:prstGeom>
          <a:noFill/>
          <a:ln>
            <a:noFill/>
          </a:ln>
        </p:spPr>
      </p:pic>
      <p:sp>
        <p:nvSpPr>
          <p:cNvPr id="163" name="Google Shape;163;p10"/>
          <p:cNvSpPr txBox="1"/>
          <p:nvPr/>
        </p:nvSpPr>
        <p:spPr>
          <a:xfrm>
            <a:off x="7512528" y="2527611"/>
            <a:ext cx="9746700" cy="6313200"/>
          </a:xfrm>
          <a:prstGeom prst="rect">
            <a:avLst/>
          </a:prstGeom>
          <a:noFill/>
          <a:ln>
            <a:noFill/>
          </a:ln>
        </p:spPr>
        <p:txBody>
          <a:bodyPr anchorCtr="0" anchor="t" bIns="0" lIns="0" spcFirstLastPara="1" rIns="0" wrap="square" tIns="0">
            <a:spAutoFit/>
          </a:bodyPr>
          <a:lstStyle/>
          <a:p>
            <a:pPr indent="0" lvl="0" marL="0" marR="0" rtl="0" algn="l">
              <a:lnSpc>
                <a:spcPct val="119969"/>
              </a:lnSpc>
              <a:spcBef>
                <a:spcPts val="0"/>
              </a:spcBef>
              <a:spcAft>
                <a:spcPts val="0"/>
              </a:spcAft>
              <a:buClr>
                <a:srgbClr val="000000"/>
              </a:buClr>
              <a:buSzPts val="2664"/>
              <a:buFont typeface="Arial"/>
              <a:buNone/>
            </a:pPr>
            <a:r>
              <a:rPr lang="en-US" sz="2664">
                <a:solidFill>
                  <a:srgbClr val="FFFFFF"/>
                </a:solidFill>
                <a:latin typeface="Open Sans"/>
                <a:ea typeface="Open Sans"/>
                <a:cs typeface="Open Sans"/>
                <a:sym typeface="Open Sans"/>
              </a:rPr>
              <a:t>Die produktivsten Feen haben Aussicht auf:</a:t>
            </a:r>
            <a:endParaRPr b="0" i="0" sz="1400" u="none" cap="none" strike="noStrike">
              <a:solidFill>
                <a:srgbClr val="000000"/>
              </a:solidFill>
              <a:latin typeface="Arial"/>
              <a:ea typeface="Arial"/>
              <a:cs typeface="Arial"/>
              <a:sym typeface="Arial"/>
            </a:endParaRPr>
          </a:p>
          <a:p>
            <a:pPr indent="0" lvl="0" marL="0" marR="0" rtl="0" algn="l">
              <a:lnSpc>
                <a:spcPct val="119969"/>
              </a:lnSpc>
              <a:spcBef>
                <a:spcPts val="0"/>
              </a:spcBef>
              <a:spcAft>
                <a:spcPts val="0"/>
              </a:spcAft>
              <a:buClr>
                <a:srgbClr val="000000"/>
              </a:buClr>
              <a:buSzPts val="2664"/>
              <a:buFont typeface="Arial"/>
              <a:buNone/>
            </a:pPr>
            <a:r>
              <a:rPr b="0" i="0" lang="en-US" sz="2664" u="none" cap="none" strike="noStrike">
                <a:solidFill>
                  <a:srgbClr val="FFFFFF"/>
                </a:solidFill>
                <a:latin typeface="Open Sans"/>
                <a:ea typeface="Open Sans"/>
                <a:cs typeface="Open Sans"/>
                <a:sym typeface="Open Sans"/>
              </a:rPr>
              <a:t>- </a:t>
            </a:r>
            <a:r>
              <a:rPr lang="en-US" sz="2664">
                <a:solidFill>
                  <a:srgbClr val="FFFFFF"/>
                </a:solidFill>
                <a:latin typeface="Open Sans"/>
                <a:ea typeface="Open Sans"/>
                <a:cs typeface="Open Sans"/>
                <a:sym typeface="Open Sans"/>
              </a:rPr>
              <a:t>Eine Beförderung</a:t>
            </a:r>
            <a:r>
              <a:rPr b="0" i="0" lang="en-US" sz="2664" u="none" cap="none" strike="noStrike">
                <a:solidFill>
                  <a:srgbClr val="FFFFFF"/>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a:p>
            <a:pPr indent="0" lvl="0" marL="0" marR="0" rtl="0" algn="l">
              <a:lnSpc>
                <a:spcPct val="119969"/>
              </a:lnSpc>
              <a:spcBef>
                <a:spcPts val="0"/>
              </a:spcBef>
              <a:spcAft>
                <a:spcPts val="0"/>
              </a:spcAft>
              <a:buClr>
                <a:srgbClr val="000000"/>
              </a:buClr>
              <a:buSzPts val="2664"/>
              <a:buFont typeface="Arial"/>
              <a:buNone/>
            </a:pPr>
            <a:r>
              <a:rPr b="0" i="0" lang="en-US" sz="2664" u="none" cap="none" strike="noStrike">
                <a:solidFill>
                  <a:srgbClr val="FFFFFF"/>
                </a:solidFill>
                <a:latin typeface="Open Sans"/>
                <a:ea typeface="Open Sans"/>
                <a:cs typeface="Open Sans"/>
                <a:sym typeface="Open Sans"/>
              </a:rPr>
              <a:t>- </a:t>
            </a:r>
            <a:r>
              <a:rPr lang="en-US" sz="2664">
                <a:solidFill>
                  <a:srgbClr val="FFFFFF"/>
                </a:solidFill>
                <a:latin typeface="Open Sans"/>
                <a:ea typeface="Open Sans"/>
                <a:cs typeface="Open Sans"/>
                <a:sym typeface="Open Sans"/>
              </a:rPr>
              <a:t>Auszeichungn “Produktivste Fee des Monats</a:t>
            </a:r>
            <a:endParaRPr b="0" i="0" sz="1400" u="none" cap="none" strike="noStrike">
              <a:solidFill>
                <a:srgbClr val="000000"/>
              </a:solidFill>
              <a:latin typeface="Arial"/>
              <a:ea typeface="Arial"/>
              <a:cs typeface="Arial"/>
              <a:sym typeface="Arial"/>
            </a:endParaRPr>
          </a:p>
          <a:p>
            <a:pPr indent="0" lvl="0" marL="0" marR="0" rtl="0" algn="l">
              <a:lnSpc>
                <a:spcPct val="119969"/>
              </a:lnSpc>
              <a:spcBef>
                <a:spcPts val="0"/>
              </a:spcBef>
              <a:spcAft>
                <a:spcPts val="0"/>
              </a:spcAft>
              <a:buClr>
                <a:srgbClr val="000000"/>
              </a:buClr>
              <a:buSzPts val="2664"/>
              <a:buFont typeface="Arial"/>
              <a:buNone/>
            </a:pPr>
            <a:r>
              <a:rPr b="0" i="0" lang="en-US" sz="2664" u="none" cap="none" strike="noStrike">
                <a:solidFill>
                  <a:srgbClr val="FFFFFF"/>
                </a:solidFill>
                <a:latin typeface="Open Sans"/>
                <a:ea typeface="Open Sans"/>
                <a:cs typeface="Open Sans"/>
                <a:sym typeface="Open Sans"/>
              </a:rPr>
              <a:t>- </a:t>
            </a:r>
            <a:r>
              <a:rPr lang="en-US" sz="2664">
                <a:solidFill>
                  <a:srgbClr val="FFFFFF"/>
                </a:solidFill>
                <a:latin typeface="Open Sans"/>
                <a:ea typeface="Open Sans"/>
                <a:cs typeface="Open Sans"/>
                <a:sym typeface="Open Sans"/>
              </a:rPr>
              <a:t>Bonusgehalt</a:t>
            </a:r>
            <a:r>
              <a:rPr b="0" i="0" lang="en-US" sz="2664" u="none" cap="none" strike="noStrike">
                <a:solidFill>
                  <a:srgbClr val="FFFFFF"/>
                </a:solidFill>
                <a:latin typeface="Open Sans"/>
                <a:ea typeface="Open Sans"/>
                <a:cs typeface="Open Sans"/>
                <a:sym typeface="Open Sans"/>
              </a:rPr>
              <a:t>: 50 kg</a:t>
            </a:r>
            <a:r>
              <a:rPr lang="en-US" sz="2664">
                <a:solidFill>
                  <a:srgbClr val="FFFFFF"/>
                </a:solidFill>
                <a:latin typeface="Open Sans"/>
                <a:ea typeface="Open Sans"/>
                <a:cs typeface="Open Sans"/>
                <a:sym typeface="Open Sans"/>
              </a:rPr>
              <a:t> extra Feenstaub</a:t>
            </a:r>
            <a:endParaRPr b="0" i="0" sz="1400" u="none" cap="none" strike="noStrike">
              <a:solidFill>
                <a:srgbClr val="000000"/>
              </a:solidFill>
              <a:latin typeface="Arial"/>
              <a:ea typeface="Arial"/>
              <a:cs typeface="Arial"/>
              <a:sym typeface="Arial"/>
            </a:endParaRPr>
          </a:p>
          <a:p>
            <a:pPr indent="0" lvl="0" marL="0" marR="0" rtl="0" algn="l">
              <a:lnSpc>
                <a:spcPct val="119969"/>
              </a:lnSpc>
              <a:spcBef>
                <a:spcPts val="0"/>
              </a:spcBef>
              <a:spcAft>
                <a:spcPts val="0"/>
              </a:spcAft>
              <a:buClr>
                <a:srgbClr val="000000"/>
              </a:buClr>
              <a:buSzPts val="2664"/>
              <a:buFont typeface="Arial"/>
              <a:buNone/>
            </a:pPr>
            <a:r>
              <a:rPr b="0" i="0" lang="en-US" sz="2664" u="none" cap="none" strike="noStrike">
                <a:solidFill>
                  <a:srgbClr val="FFFFFF"/>
                </a:solidFill>
                <a:latin typeface="Open Sans"/>
                <a:ea typeface="Open Sans"/>
                <a:cs typeface="Open Sans"/>
                <a:sym typeface="Open Sans"/>
              </a:rPr>
              <a:t>- </a:t>
            </a:r>
            <a:r>
              <a:rPr lang="en-US" sz="2664">
                <a:solidFill>
                  <a:srgbClr val="FFFFFF"/>
                </a:solidFill>
                <a:latin typeface="Open Sans"/>
                <a:ea typeface="Open Sans"/>
                <a:cs typeface="Open Sans"/>
                <a:sym typeface="Open Sans"/>
              </a:rPr>
              <a:t>Ihr Foto in der “Hall Of Kindness”</a:t>
            </a:r>
            <a:endParaRPr b="0" i="0" sz="1400" u="none" cap="none" strike="noStrike">
              <a:solidFill>
                <a:srgbClr val="000000"/>
              </a:solidFill>
              <a:latin typeface="Arial"/>
              <a:ea typeface="Arial"/>
              <a:cs typeface="Arial"/>
              <a:sym typeface="Arial"/>
            </a:endParaRPr>
          </a:p>
          <a:p>
            <a:pPr indent="0" lvl="0" marL="0" marR="0" rtl="0" algn="l">
              <a:lnSpc>
                <a:spcPct val="119969"/>
              </a:lnSpc>
              <a:spcBef>
                <a:spcPts val="0"/>
              </a:spcBef>
              <a:spcAft>
                <a:spcPts val="0"/>
              </a:spcAft>
              <a:buClr>
                <a:srgbClr val="000000"/>
              </a:buClr>
              <a:buSzPts val="2664"/>
              <a:buFont typeface="Arial"/>
              <a:buNone/>
            </a:pPr>
            <a:r>
              <a:t/>
            </a:r>
            <a:endParaRPr b="0" i="0" sz="2664" u="none" cap="none" strike="noStrike">
              <a:solidFill>
                <a:srgbClr val="FFFFFF"/>
              </a:solidFill>
              <a:latin typeface="Open Sans"/>
              <a:ea typeface="Open Sans"/>
              <a:cs typeface="Open Sans"/>
              <a:sym typeface="Open Sans"/>
            </a:endParaRPr>
          </a:p>
          <a:p>
            <a:pPr indent="0" lvl="0" marL="0" marR="0" rtl="0" algn="l">
              <a:lnSpc>
                <a:spcPct val="119969"/>
              </a:lnSpc>
              <a:spcBef>
                <a:spcPts val="0"/>
              </a:spcBef>
              <a:spcAft>
                <a:spcPts val="0"/>
              </a:spcAft>
              <a:buClr>
                <a:srgbClr val="000000"/>
              </a:buClr>
              <a:buSzPts val="2664"/>
              <a:buFont typeface="Arial"/>
              <a:buNone/>
            </a:pPr>
            <a:r>
              <a:rPr b="1" lang="en-US" sz="2664">
                <a:solidFill>
                  <a:srgbClr val="FFFFFF"/>
                </a:solidFill>
                <a:latin typeface="Open Sans"/>
                <a:ea typeface="Open Sans"/>
                <a:cs typeface="Open Sans"/>
                <a:sym typeface="Open Sans"/>
              </a:rPr>
              <a:t>Was davon möchtest du</a:t>
            </a:r>
            <a:r>
              <a:rPr b="1" i="0" lang="en-US" sz="2664" u="none" cap="none" strike="noStrike">
                <a:solidFill>
                  <a:srgbClr val="FFFFFF"/>
                </a:solidFill>
                <a:latin typeface="Open Sans"/>
                <a:ea typeface="Open Sans"/>
                <a:cs typeface="Open Sans"/>
                <a:sym typeface="Open Sans"/>
              </a:rPr>
              <a:t>?</a:t>
            </a:r>
            <a:endParaRPr b="0" i="0" sz="1400" u="none" cap="none" strike="noStrike">
              <a:solidFill>
                <a:srgbClr val="000000"/>
              </a:solidFill>
              <a:latin typeface="Arial"/>
              <a:ea typeface="Arial"/>
              <a:cs typeface="Arial"/>
              <a:sym typeface="Arial"/>
            </a:endParaRPr>
          </a:p>
          <a:p>
            <a:pPr indent="0" lvl="0" marL="0" marR="0" rtl="0" algn="l">
              <a:lnSpc>
                <a:spcPct val="119969"/>
              </a:lnSpc>
              <a:spcBef>
                <a:spcPts val="0"/>
              </a:spcBef>
              <a:spcAft>
                <a:spcPts val="0"/>
              </a:spcAft>
              <a:buClr>
                <a:srgbClr val="000000"/>
              </a:buClr>
              <a:buSzPts val="2664"/>
              <a:buFont typeface="Arial"/>
              <a:buNone/>
            </a:pPr>
            <a:r>
              <a:t/>
            </a:r>
            <a:endParaRPr b="1" i="0" sz="2664" u="none" cap="none" strike="noStrike">
              <a:solidFill>
                <a:srgbClr val="FFFFFF"/>
              </a:solidFill>
              <a:latin typeface="Open Sans"/>
              <a:ea typeface="Open Sans"/>
              <a:cs typeface="Open Sans"/>
              <a:sym typeface="Open Sans"/>
            </a:endParaRPr>
          </a:p>
          <a:p>
            <a:pPr indent="0" lvl="0" marL="0" rtl="0" algn="l">
              <a:lnSpc>
                <a:spcPct val="119969"/>
              </a:lnSpc>
              <a:spcBef>
                <a:spcPts val="0"/>
              </a:spcBef>
              <a:spcAft>
                <a:spcPts val="0"/>
              </a:spcAft>
              <a:buClr>
                <a:schemeClr val="dk1"/>
              </a:buClr>
              <a:buSzPts val="1100"/>
              <a:buFont typeface="Arial"/>
              <a:buNone/>
            </a:pPr>
            <a:r>
              <a:rPr lang="en-US" sz="2664">
                <a:solidFill>
                  <a:srgbClr val="FFFFFF"/>
                </a:solidFill>
                <a:latin typeface="Open Sans"/>
                <a:ea typeface="Open Sans"/>
                <a:cs typeface="Open Sans"/>
                <a:sym typeface="Open Sans"/>
              </a:rPr>
              <a:t>Doch jeder sollte hart arbeiten, da immer mehr junge Menschen unter schädlicher Desinformation leiden, die von Trollen verbreitet wird.</a:t>
            </a:r>
            <a:endParaRPr sz="2664">
              <a:solidFill>
                <a:srgbClr val="FFFFFF"/>
              </a:solidFill>
              <a:latin typeface="Open Sans"/>
              <a:ea typeface="Open Sans"/>
              <a:cs typeface="Open Sans"/>
              <a:sym typeface="Open Sans"/>
            </a:endParaRPr>
          </a:p>
          <a:p>
            <a:pPr indent="0" lvl="0" marL="0" marR="0" rtl="0" algn="l">
              <a:lnSpc>
                <a:spcPct val="119969"/>
              </a:lnSpc>
              <a:spcBef>
                <a:spcPts val="0"/>
              </a:spcBef>
              <a:spcAft>
                <a:spcPts val="0"/>
              </a:spcAft>
              <a:buClr>
                <a:srgbClr val="000000"/>
              </a:buClr>
              <a:buSzPts val="2664"/>
              <a:buFont typeface="Arial"/>
              <a:buNone/>
            </a:pPr>
            <a:r>
              <a:rPr lang="en-US" sz="2664">
                <a:solidFill>
                  <a:srgbClr val="FFFFFF"/>
                </a:solidFill>
                <a:latin typeface="Open Sans"/>
                <a:ea typeface="Open Sans"/>
                <a:cs typeface="Open Sans"/>
                <a:sym typeface="Open Sans"/>
              </a:rPr>
              <a:t>Wir müssen sie retten – JETZT!</a:t>
            </a:r>
            <a:endParaRPr sz="2664">
              <a:solidFill>
                <a:srgbClr val="FFFFFF"/>
              </a:solidFill>
              <a:latin typeface="Open Sans"/>
              <a:ea typeface="Open Sans"/>
              <a:cs typeface="Open Sans"/>
              <a:sym typeface="Open Sans"/>
            </a:endParaRPr>
          </a:p>
          <a:p>
            <a:pPr indent="-71893" lvl="1" marL="482117" marR="0" rtl="0" algn="l">
              <a:lnSpc>
                <a:spcPct val="119969"/>
              </a:lnSpc>
              <a:spcBef>
                <a:spcPts val="0"/>
              </a:spcBef>
              <a:spcAft>
                <a:spcPts val="0"/>
              </a:spcAft>
              <a:buClr>
                <a:schemeClr val="dk1"/>
              </a:buClr>
              <a:buSzPts val="2664"/>
              <a:buFont typeface="Arial"/>
              <a:buNone/>
            </a:pPr>
            <a:r>
              <a:t/>
            </a:r>
            <a:endParaRPr b="0" i="0" sz="2664" u="none" cap="none" strike="noStrike">
              <a:solidFill>
                <a:srgbClr val="FFFFFF"/>
              </a:solidFill>
              <a:latin typeface="Open Sans"/>
              <a:ea typeface="Open Sans"/>
              <a:cs typeface="Open Sans"/>
              <a:sym typeface="Open Sans"/>
            </a:endParaRPr>
          </a:p>
        </p:txBody>
      </p:sp>
      <p:sp>
        <p:nvSpPr>
          <p:cNvPr id="164" name="Google Shape;164;p10"/>
          <p:cNvSpPr txBox="1"/>
          <p:nvPr/>
        </p:nvSpPr>
        <p:spPr>
          <a:xfrm>
            <a:off x="8827768" y="676275"/>
            <a:ext cx="8773440" cy="1213485"/>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700"/>
              <a:buFont typeface="Arial"/>
              <a:buNone/>
            </a:pPr>
            <a:r>
              <a:rPr b="0" i="0" lang="en-US" sz="5700" u="none" cap="none" strike="noStrike">
                <a:solidFill>
                  <a:srgbClr val="FFFFFF"/>
                </a:solidFill>
                <a:latin typeface="Arimo"/>
                <a:ea typeface="Arimo"/>
                <a:cs typeface="Arimo"/>
                <a:sym typeface="Arimo"/>
              </a:rPr>
              <a:t>MOTIVATION</a:t>
            </a:r>
            <a:endParaRPr b="0" i="0" sz="1400" u="none" cap="none" strike="noStrike">
              <a:solidFill>
                <a:srgbClr val="000000"/>
              </a:solidFill>
              <a:latin typeface="Arial"/>
              <a:ea typeface="Arial"/>
              <a:cs typeface="Arial"/>
              <a:sym typeface="Arial"/>
            </a:endParaRPr>
          </a:p>
        </p:txBody>
      </p:sp>
      <p:pic>
        <p:nvPicPr>
          <p:cNvPr id="165" name="Google Shape;165;p10"/>
          <p:cNvPicPr preferRelativeResize="0"/>
          <p:nvPr/>
        </p:nvPicPr>
        <p:blipFill rotWithShape="1">
          <a:blip r:embed="rId6">
            <a:alphaModFix/>
          </a:blip>
          <a:srcRect b="49640" l="28681" r="38476" t="35073"/>
          <a:stretch/>
        </p:blipFill>
        <p:spPr>
          <a:xfrm>
            <a:off x="7391400" y="8615608"/>
            <a:ext cx="5410200" cy="141650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69" name="Shape 169"/>
        <p:cNvGrpSpPr/>
        <p:nvPr/>
      </p:nvGrpSpPr>
      <p:grpSpPr>
        <a:xfrm>
          <a:off x="0" y="0"/>
          <a:ext cx="0" cy="0"/>
          <a:chOff x="0" y="0"/>
          <a:chExt cx="0" cy="0"/>
        </a:xfrm>
      </p:grpSpPr>
      <p:pic>
        <p:nvPicPr>
          <p:cNvPr id="170" name="Google Shape;170;p11"/>
          <p:cNvPicPr preferRelativeResize="0"/>
          <p:nvPr/>
        </p:nvPicPr>
        <p:blipFill rotWithShape="1">
          <a:blip r:embed="rId3">
            <a:alphaModFix/>
          </a:blip>
          <a:srcRect b="0" l="0" r="0" t="0"/>
          <a:stretch/>
        </p:blipFill>
        <p:spPr>
          <a:xfrm>
            <a:off x="1255902" y="0"/>
            <a:ext cx="17041632" cy="10295043"/>
          </a:xfrm>
          <a:prstGeom prst="rect">
            <a:avLst/>
          </a:prstGeom>
          <a:noFill/>
          <a:ln>
            <a:noFill/>
          </a:ln>
        </p:spPr>
      </p:pic>
      <p:sp>
        <p:nvSpPr>
          <p:cNvPr id="171" name="Google Shape;171;p11"/>
          <p:cNvSpPr txBox="1"/>
          <p:nvPr/>
        </p:nvSpPr>
        <p:spPr>
          <a:xfrm>
            <a:off x="5086912" y="1387571"/>
            <a:ext cx="12514200" cy="2307000"/>
          </a:xfrm>
          <a:prstGeom prst="rect">
            <a:avLst/>
          </a:prstGeom>
          <a:noFill/>
          <a:ln>
            <a:noFill/>
          </a:ln>
        </p:spPr>
        <p:txBody>
          <a:bodyPr anchorCtr="0" anchor="t" bIns="0" lIns="0" spcFirstLastPara="1" rIns="0" wrap="square" tIns="0">
            <a:spAutoFit/>
          </a:bodyPr>
          <a:lstStyle/>
          <a:p>
            <a:pPr indent="0" lvl="0" marL="0" marR="0" rtl="0" algn="l">
              <a:lnSpc>
                <a:spcPct val="108008"/>
              </a:lnSpc>
              <a:spcBef>
                <a:spcPts val="0"/>
              </a:spcBef>
              <a:spcAft>
                <a:spcPts val="0"/>
              </a:spcAft>
              <a:buClr>
                <a:srgbClr val="000000"/>
              </a:buClr>
              <a:buSzPts val="7205"/>
              <a:buFont typeface="Arial"/>
              <a:buNone/>
            </a:pPr>
            <a:r>
              <a:rPr lang="en-US" sz="7205">
                <a:solidFill>
                  <a:srgbClr val="FFFFFF"/>
                </a:solidFill>
                <a:latin typeface="Arimo"/>
                <a:ea typeface="Arimo"/>
                <a:cs typeface="Arimo"/>
                <a:sym typeface="Arimo"/>
              </a:rPr>
              <a:t>Unsere</a:t>
            </a:r>
            <a:endParaRPr b="0" i="0" sz="1400" u="none" cap="none" strike="noStrike">
              <a:solidFill>
                <a:srgbClr val="000000"/>
              </a:solidFill>
              <a:latin typeface="Arial"/>
              <a:ea typeface="Arial"/>
              <a:cs typeface="Arial"/>
              <a:sym typeface="Arial"/>
            </a:endParaRPr>
          </a:p>
          <a:p>
            <a:pPr indent="0" lvl="0" marL="0" marR="0" rtl="0" algn="l">
              <a:lnSpc>
                <a:spcPct val="108008"/>
              </a:lnSpc>
              <a:spcBef>
                <a:spcPts val="0"/>
              </a:spcBef>
              <a:spcAft>
                <a:spcPts val="0"/>
              </a:spcAft>
              <a:buClr>
                <a:srgbClr val="000000"/>
              </a:buClr>
              <a:buSzPts val="7205"/>
              <a:buFont typeface="Arial"/>
              <a:buNone/>
            </a:pPr>
            <a:r>
              <a:rPr lang="en-US" sz="7205">
                <a:solidFill>
                  <a:srgbClr val="FFFFFF"/>
                </a:solidFill>
                <a:latin typeface="Arimo"/>
                <a:ea typeface="Arimo"/>
                <a:cs typeface="Arimo"/>
                <a:sym typeface="Arimo"/>
              </a:rPr>
              <a:t>Aufgabe</a:t>
            </a:r>
            <a:endParaRPr b="0" i="0" sz="1400" u="none" cap="none" strike="noStrike">
              <a:solidFill>
                <a:srgbClr val="000000"/>
              </a:solidFill>
              <a:latin typeface="Arial"/>
              <a:ea typeface="Arial"/>
              <a:cs typeface="Arial"/>
              <a:sym typeface="Arial"/>
            </a:endParaRPr>
          </a:p>
        </p:txBody>
      </p:sp>
      <p:sp>
        <p:nvSpPr>
          <p:cNvPr id="172" name="Google Shape;172;p11"/>
          <p:cNvSpPr txBox="1"/>
          <p:nvPr/>
        </p:nvSpPr>
        <p:spPr>
          <a:xfrm>
            <a:off x="5086912" y="4890347"/>
            <a:ext cx="12796200" cy="5877600"/>
          </a:xfrm>
          <a:prstGeom prst="rect">
            <a:avLst/>
          </a:prstGeom>
          <a:noFill/>
          <a:ln>
            <a:noFill/>
          </a:ln>
        </p:spPr>
        <p:txBody>
          <a:bodyPr anchorCtr="0" anchor="t" bIns="0" lIns="0" spcFirstLastPara="1" rIns="0" wrap="square" tIns="0">
            <a:spAutoFit/>
          </a:bodyPr>
          <a:lstStyle/>
          <a:p>
            <a:pPr indent="0" lvl="0" marL="0" rtl="0" algn="l">
              <a:lnSpc>
                <a:spcPct val="120016"/>
              </a:lnSpc>
              <a:spcBef>
                <a:spcPts val="0"/>
              </a:spcBef>
              <a:spcAft>
                <a:spcPts val="0"/>
              </a:spcAft>
              <a:buClr>
                <a:schemeClr val="dk1"/>
              </a:buClr>
              <a:buSzPts val="1100"/>
              <a:buFont typeface="Arial"/>
              <a:buNone/>
            </a:pPr>
            <a:r>
              <a:rPr b="1" lang="en-US" sz="3602">
                <a:solidFill>
                  <a:srgbClr val="FFFFFF"/>
                </a:solidFill>
                <a:latin typeface="Arimo"/>
                <a:ea typeface="Arimo"/>
                <a:cs typeface="Arimo"/>
                <a:sym typeface="Arimo"/>
              </a:rPr>
              <a:t>Zielgruppe: Junge Menschen 15 - 25 Jahre (Gen Z)</a:t>
            </a:r>
            <a:endParaRPr b="1" sz="3602">
              <a:solidFill>
                <a:srgbClr val="FFFFFF"/>
              </a:solidFill>
              <a:latin typeface="Arimo"/>
              <a:ea typeface="Arimo"/>
              <a:cs typeface="Arimo"/>
              <a:sym typeface="Arimo"/>
            </a:endParaRPr>
          </a:p>
          <a:p>
            <a:pPr indent="0" lvl="0" marL="0" rtl="0" algn="l">
              <a:lnSpc>
                <a:spcPct val="120016"/>
              </a:lnSpc>
              <a:spcBef>
                <a:spcPts val="0"/>
              </a:spcBef>
              <a:spcAft>
                <a:spcPts val="0"/>
              </a:spcAft>
              <a:buClr>
                <a:schemeClr val="dk1"/>
              </a:buClr>
              <a:buSzPts val="1100"/>
              <a:buFont typeface="Arial"/>
              <a:buNone/>
            </a:pPr>
            <a:r>
              <a:rPr b="1" lang="en-US" sz="3602">
                <a:solidFill>
                  <a:srgbClr val="FFFFFF"/>
                </a:solidFill>
                <a:latin typeface="Arimo"/>
                <a:ea typeface="Arimo"/>
                <a:cs typeface="Arimo"/>
                <a:sym typeface="Arimo"/>
              </a:rPr>
              <a:t>Unser Ziel: Ihr Selbstbewusstsei stärken und Diskriminierung zu verhindern</a:t>
            </a:r>
            <a:endParaRPr b="1" sz="3602">
              <a:solidFill>
                <a:srgbClr val="FFFFFF"/>
              </a:solidFill>
              <a:latin typeface="Arimo"/>
              <a:ea typeface="Arimo"/>
              <a:cs typeface="Arimo"/>
              <a:sym typeface="Arimo"/>
            </a:endParaRPr>
          </a:p>
          <a:p>
            <a:pPr indent="0" lvl="0" marL="0" rtl="0" algn="l">
              <a:lnSpc>
                <a:spcPct val="120016"/>
              </a:lnSpc>
              <a:spcBef>
                <a:spcPts val="0"/>
              </a:spcBef>
              <a:spcAft>
                <a:spcPts val="0"/>
              </a:spcAft>
              <a:buClr>
                <a:schemeClr val="dk1"/>
              </a:buClr>
              <a:buSzPts val="1100"/>
              <a:buFont typeface="Arial"/>
              <a:buNone/>
            </a:pPr>
            <a:r>
              <a:t/>
            </a:r>
            <a:endParaRPr b="1" sz="3602">
              <a:solidFill>
                <a:srgbClr val="FFFFFF"/>
              </a:solidFill>
              <a:latin typeface="Arimo"/>
              <a:ea typeface="Arimo"/>
              <a:cs typeface="Arimo"/>
              <a:sym typeface="Arimo"/>
            </a:endParaRPr>
          </a:p>
          <a:p>
            <a:pPr indent="0" lvl="0" marL="0" rtl="0" algn="l">
              <a:lnSpc>
                <a:spcPct val="120016"/>
              </a:lnSpc>
              <a:spcBef>
                <a:spcPts val="0"/>
              </a:spcBef>
              <a:spcAft>
                <a:spcPts val="0"/>
              </a:spcAft>
              <a:buClr>
                <a:schemeClr val="dk1"/>
              </a:buClr>
              <a:buSzPts val="1100"/>
              <a:buFont typeface="Arial"/>
              <a:buNone/>
            </a:pPr>
            <a:r>
              <a:rPr b="1" lang="en-US" sz="3602">
                <a:solidFill>
                  <a:srgbClr val="FFFFFF"/>
                </a:solidFill>
                <a:latin typeface="Arimo"/>
                <a:ea typeface="Arimo"/>
                <a:cs typeface="Arimo"/>
                <a:sym typeface="Arimo"/>
              </a:rPr>
              <a:t>Gemeinsame Aufgabe:Trolldesinformation identifizieren, analysieren und mit Gegenerzählungen unschädlich machen!</a:t>
            </a:r>
            <a:endParaRPr b="1" sz="3602">
              <a:solidFill>
                <a:srgbClr val="FFFFFF"/>
              </a:solidFill>
              <a:latin typeface="Arimo"/>
              <a:ea typeface="Arimo"/>
              <a:cs typeface="Arimo"/>
              <a:sym typeface="Arimo"/>
            </a:endParaRPr>
          </a:p>
          <a:p>
            <a:pPr indent="0" lvl="0" marL="0" rtl="0" algn="l">
              <a:lnSpc>
                <a:spcPct val="120016"/>
              </a:lnSpc>
              <a:spcBef>
                <a:spcPts val="0"/>
              </a:spcBef>
              <a:spcAft>
                <a:spcPts val="0"/>
              </a:spcAft>
              <a:buClr>
                <a:schemeClr val="dk1"/>
              </a:buClr>
              <a:buSzPts val="1100"/>
              <a:buFont typeface="Arial"/>
              <a:buNone/>
            </a:pPr>
            <a:r>
              <a:t/>
            </a:r>
            <a:endParaRPr b="1" sz="3602">
              <a:solidFill>
                <a:srgbClr val="FFFFFF"/>
              </a:solidFill>
              <a:latin typeface="Arimo"/>
              <a:ea typeface="Arimo"/>
              <a:cs typeface="Arimo"/>
              <a:sym typeface="Arimo"/>
            </a:endParaRPr>
          </a:p>
          <a:p>
            <a:pPr indent="0" lvl="0" marL="0" marR="0" rtl="0" algn="l">
              <a:lnSpc>
                <a:spcPct val="120016"/>
              </a:lnSpc>
              <a:spcBef>
                <a:spcPts val="0"/>
              </a:spcBef>
              <a:spcAft>
                <a:spcPts val="0"/>
              </a:spcAft>
              <a:buClr>
                <a:srgbClr val="000000"/>
              </a:buClr>
              <a:buSzPts val="3602"/>
              <a:buFont typeface="Arial"/>
              <a:buNone/>
            </a:pPr>
            <a:r>
              <a:t/>
            </a:r>
            <a:endParaRPr b="1" sz="3602">
              <a:solidFill>
                <a:srgbClr val="FFFFFF"/>
              </a:solidFill>
              <a:latin typeface="Arimo"/>
              <a:ea typeface="Arimo"/>
              <a:cs typeface="Arimo"/>
              <a:sym typeface="Arimo"/>
            </a:endParaRPr>
          </a:p>
        </p:txBody>
      </p:sp>
      <p:pic>
        <p:nvPicPr>
          <p:cNvPr id="173" name="Google Shape;173;p11"/>
          <p:cNvPicPr preferRelativeResize="0"/>
          <p:nvPr/>
        </p:nvPicPr>
        <p:blipFill rotWithShape="1">
          <a:blip r:embed="rId4">
            <a:alphaModFix/>
          </a:blip>
          <a:srcRect b="0" l="0" r="0" t="0"/>
          <a:stretch/>
        </p:blipFill>
        <p:spPr>
          <a:xfrm>
            <a:off x="-787311" y="1032722"/>
            <a:ext cx="6851142" cy="8229600"/>
          </a:xfrm>
          <a:prstGeom prst="rect">
            <a:avLst/>
          </a:prstGeom>
          <a:noFill/>
          <a:ln>
            <a:noFill/>
          </a:ln>
        </p:spPr>
      </p:pic>
      <p:pic>
        <p:nvPicPr>
          <p:cNvPr id="174" name="Google Shape;174;p11"/>
          <p:cNvPicPr preferRelativeResize="0"/>
          <p:nvPr/>
        </p:nvPicPr>
        <p:blipFill rotWithShape="1">
          <a:blip r:embed="rId5">
            <a:alphaModFix/>
          </a:blip>
          <a:srcRect b="0" l="0" r="0" t="0"/>
          <a:stretch/>
        </p:blipFill>
        <p:spPr>
          <a:xfrm>
            <a:off x="10188406" y="1330421"/>
            <a:ext cx="6915921" cy="237368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78" name="Shape 178"/>
        <p:cNvGrpSpPr/>
        <p:nvPr/>
      </p:nvGrpSpPr>
      <p:grpSpPr>
        <a:xfrm>
          <a:off x="0" y="0"/>
          <a:ext cx="0" cy="0"/>
          <a:chOff x="0" y="0"/>
          <a:chExt cx="0" cy="0"/>
        </a:xfrm>
      </p:grpSpPr>
      <p:sp>
        <p:nvSpPr>
          <p:cNvPr id="179" name="Google Shape;179;p12"/>
          <p:cNvSpPr txBox="1"/>
          <p:nvPr/>
        </p:nvSpPr>
        <p:spPr>
          <a:xfrm>
            <a:off x="819145" y="5296454"/>
            <a:ext cx="6214800" cy="4788000"/>
          </a:xfrm>
          <a:prstGeom prst="rect">
            <a:avLst/>
          </a:prstGeom>
          <a:noFill/>
          <a:ln>
            <a:noFill/>
          </a:ln>
        </p:spPr>
        <p:txBody>
          <a:bodyPr anchorCtr="0" anchor="t" bIns="0" lIns="0" spcFirstLastPara="1" rIns="0" wrap="square" tIns="0">
            <a:spAutoFit/>
          </a:bodyPr>
          <a:lstStyle/>
          <a:p>
            <a:pPr indent="0" lvl="0" marL="0" rtl="0" algn="l">
              <a:lnSpc>
                <a:spcPct val="119991"/>
              </a:lnSpc>
              <a:spcBef>
                <a:spcPts val="0"/>
              </a:spcBef>
              <a:spcAft>
                <a:spcPts val="0"/>
              </a:spcAft>
              <a:buNone/>
            </a:pPr>
            <a:r>
              <a:rPr lang="en-US" sz="3564">
                <a:solidFill>
                  <a:srgbClr val="FFFFFF"/>
                </a:solidFill>
                <a:latin typeface="Open Sans"/>
                <a:ea typeface="Open Sans"/>
                <a:cs typeface="Open Sans"/>
                <a:sym typeface="Open Sans"/>
              </a:rPr>
              <a:t>Schritt 1</a:t>
            </a:r>
            <a:endParaRPr sz="3564">
              <a:solidFill>
                <a:srgbClr val="FFFFFF"/>
              </a:solidFill>
              <a:latin typeface="Open Sans"/>
              <a:ea typeface="Open Sans"/>
              <a:cs typeface="Open Sans"/>
              <a:sym typeface="Open Sans"/>
            </a:endParaRPr>
          </a:p>
          <a:p>
            <a:pPr indent="-284226" lvl="1" marL="914400" rtl="0" algn="l">
              <a:lnSpc>
                <a:spcPct val="119991"/>
              </a:lnSpc>
              <a:spcBef>
                <a:spcPts val="0"/>
              </a:spcBef>
              <a:spcAft>
                <a:spcPts val="0"/>
              </a:spcAft>
              <a:buClr>
                <a:srgbClr val="FFFFFF"/>
              </a:buClr>
              <a:buSzPts val="876"/>
              <a:buChar char="•"/>
            </a:pPr>
            <a:r>
              <a:rPr lang="en-US" sz="2064">
                <a:solidFill>
                  <a:srgbClr val="FFFFFF"/>
                </a:solidFill>
                <a:latin typeface="Open Sans"/>
                <a:ea typeface="Open Sans"/>
                <a:cs typeface="Open Sans"/>
                <a:sym typeface="Open Sans"/>
              </a:rPr>
              <a:t>Teilen Sie sich in 3-5 Teams auf. Nachdem Sie Ihre Teammitglieder ausgewählt haben, wenden Sie sich an Sternlicht, um eine der Troll-Initiativen zum Thema Diskriminierung auszuwählen, an der Ihr Team arbeiten soll.</a:t>
            </a:r>
            <a:endParaRPr sz="2064">
              <a:solidFill>
                <a:srgbClr val="FFFFFF"/>
              </a:solidFill>
              <a:latin typeface="Open Sans"/>
              <a:ea typeface="Open Sans"/>
              <a:cs typeface="Open Sans"/>
              <a:sym typeface="Open Sans"/>
            </a:endParaRPr>
          </a:p>
          <a:p>
            <a:pPr indent="-284226" lvl="1" marL="914400" rtl="0" algn="l">
              <a:lnSpc>
                <a:spcPct val="119991"/>
              </a:lnSpc>
              <a:spcBef>
                <a:spcPts val="0"/>
              </a:spcBef>
              <a:spcAft>
                <a:spcPts val="0"/>
              </a:spcAft>
              <a:buClr>
                <a:srgbClr val="FFFFFF"/>
              </a:buClr>
              <a:buSzPts val="876"/>
              <a:buChar char="•"/>
            </a:pPr>
            <a:r>
              <a:rPr lang="en-US" sz="2064">
                <a:solidFill>
                  <a:srgbClr val="FFFFFF"/>
                </a:solidFill>
                <a:latin typeface="Open Sans"/>
                <a:ea typeface="Open Sans"/>
                <a:cs typeface="Open Sans"/>
                <a:sym typeface="Open Sans"/>
              </a:rPr>
              <a:t>Um uns besser auf die Situation einzulassen, müssen wir uns vorbereiten: Wählen Sie aus dem Handout 1 eine der beiden  Methoden aus, um Diskriminierung zu verstehen und daran zu arbeiten.</a:t>
            </a:r>
            <a:endParaRPr sz="2664">
              <a:solidFill>
                <a:srgbClr val="FFFFFF"/>
              </a:solidFill>
              <a:latin typeface="Open Sans"/>
              <a:ea typeface="Open Sans"/>
              <a:cs typeface="Open Sans"/>
              <a:sym typeface="Open Sans"/>
            </a:endParaRPr>
          </a:p>
        </p:txBody>
      </p:sp>
      <p:pic>
        <p:nvPicPr>
          <p:cNvPr id="180" name="Google Shape;180;p12"/>
          <p:cNvPicPr preferRelativeResize="0"/>
          <p:nvPr/>
        </p:nvPicPr>
        <p:blipFill rotWithShape="1">
          <a:blip r:embed="rId3">
            <a:alphaModFix/>
          </a:blip>
          <a:srcRect b="0" l="0" r="0" t="0"/>
          <a:stretch/>
        </p:blipFill>
        <p:spPr>
          <a:xfrm>
            <a:off x="12118440" y="1450428"/>
            <a:ext cx="4855221" cy="4114800"/>
          </a:xfrm>
          <a:prstGeom prst="rect">
            <a:avLst/>
          </a:prstGeom>
          <a:noFill/>
          <a:ln>
            <a:noFill/>
          </a:ln>
        </p:spPr>
      </p:pic>
      <p:pic>
        <p:nvPicPr>
          <p:cNvPr id="181" name="Google Shape;181;p12"/>
          <p:cNvPicPr preferRelativeResize="0"/>
          <p:nvPr/>
        </p:nvPicPr>
        <p:blipFill rotWithShape="1">
          <a:blip r:embed="rId4">
            <a:alphaModFix/>
          </a:blip>
          <a:srcRect b="0" l="0" r="0" t="0"/>
          <a:stretch/>
        </p:blipFill>
        <p:spPr>
          <a:xfrm>
            <a:off x="1028700" y="1172129"/>
            <a:ext cx="4446248" cy="4114800"/>
          </a:xfrm>
          <a:prstGeom prst="rect">
            <a:avLst/>
          </a:prstGeom>
          <a:noFill/>
          <a:ln>
            <a:noFill/>
          </a:ln>
        </p:spPr>
      </p:pic>
      <p:pic>
        <p:nvPicPr>
          <p:cNvPr id="182" name="Google Shape;182;p12"/>
          <p:cNvPicPr preferRelativeResize="0"/>
          <p:nvPr/>
        </p:nvPicPr>
        <p:blipFill rotWithShape="1">
          <a:blip r:embed="rId5">
            <a:alphaModFix/>
          </a:blip>
          <a:srcRect b="0" l="0" r="0" t="0"/>
          <a:stretch/>
        </p:blipFill>
        <p:spPr>
          <a:xfrm>
            <a:off x="6121520" y="2007579"/>
            <a:ext cx="6044959" cy="3000498"/>
          </a:xfrm>
          <a:prstGeom prst="rect">
            <a:avLst/>
          </a:prstGeom>
          <a:noFill/>
          <a:ln>
            <a:noFill/>
          </a:ln>
        </p:spPr>
      </p:pic>
      <p:sp>
        <p:nvSpPr>
          <p:cNvPr id="183" name="Google Shape;183;p12"/>
          <p:cNvSpPr txBox="1"/>
          <p:nvPr/>
        </p:nvSpPr>
        <p:spPr>
          <a:xfrm>
            <a:off x="1476675" y="315533"/>
            <a:ext cx="14778140" cy="1013698"/>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6475"/>
              <a:buFont typeface="Arial"/>
              <a:buNone/>
            </a:pPr>
            <a:r>
              <a:rPr b="0" i="0" lang="en-US" sz="6475" u="none" cap="none" strike="noStrike">
                <a:solidFill>
                  <a:srgbClr val="FFFFFF"/>
                </a:solidFill>
                <a:latin typeface="Arimo"/>
                <a:ea typeface="Arimo"/>
                <a:cs typeface="Arimo"/>
                <a:sym typeface="Arimo"/>
              </a:rPr>
              <a:t>INSTRUCTIONS</a:t>
            </a:r>
            <a:endParaRPr b="0" i="0" sz="1400" u="none" cap="none" strike="noStrike">
              <a:solidFill>
                <a:srgbClr val="000000"/>
              </a:solidFill>
              <a:latin typeface="Arial"/>
              <a:ea typeface="Arial"/>
              <a:cs typeface="Arial"/>
              <a:sym typeface="Arial"/>
            </a:endParaRPr>
          </a:p>
        </p:txBody>
      </p:sp>
      <p:sp>
        <p:nvSpPr>
          <p:cNvPr id="184" name="Google Shape;184;p12"/>
          <p:cNvSpPr txBox="1"/>
          <p:nvPr/>
        </p:nvSpPr>
        <p:spPr>
          <a:xfrm>
            <a:off x="6947000" y="5695950"/>
            <a:ext cx="6214800" cy="4534500"/>
          </a:xfrm>
          <a:prstGeom prst="rect">
            <a:avLst/>
          </a:prstGeom>
          <a:noFill/>
          <a:ln>
            <a:noFill/>
          </a:ln>
        </p:spPr>
        <p:txBody>
          <a:bodyPr anchorCtr="0" anchor="t" bIns="0" lIns="0" spcFirstLastPara="1" rIns="0" wrap="square" tIns="0">
            <a:spAutoFit/>
          </a:bodyPr>
          <a:lstStyle/>
          <a:p>
            <a:pPr indent="0" lvl="0" marL="0" marR="0" rtl="0" algn="l">
              <a:lnSpc>
                <a:spcPct val="119977"/>
              </a:lnSpc>
              <a:spcBef>
                <a:spcPts val="0"/>
              </a:spcBef>
              <a:spcAft>
                <a:spcPts val="0"/>
              </a:spcAft>
              <a:buClr>
                <a:srgbClr val="000000"/>
              </a:buClr>
              <a:buSzPts val="3564"/>
              <a:buFont typeface="Arial"/>
              <a:buNone/>
            </a:pPr>
            <a:r>
              <a:rPr lang="en-US" sz="3564">
                <a:solidFill>
                  <a:srgbClr val="FFFFFF"/>
                </a:solidFill>
                <a:latin typeface="Open Sans"/>
                <a:ea typeface="Open Sans"/>
                <a:cs typeface="Open Sans"/>
                <a:sym typeface="Open Sans"/>
              </a:rPr>
              <a:t>Schritt 2</a:t>
            </a:r>
            <a:endParaRPr b="0" i="0" sz="3564" u="none" cap="none" strike="noStrike">
              <a:solidFill>
                <a:srgbClr val="FFFFFF"/>
              </a:solidFill>
              <a:latin typeface="Open Sans"/>
              <a:ea typeface="Open Sans"/>
              <a:cs typeface="Open Sans"/>
              <a:sym typeface="Open Sans"/>
            </a:endParaRPr>
          </a:p>
          <a:p>
            <a:pPr indent="-379476" lvl="0" marL="457200" rtl="0" algn="l">
              <a:lnSpc>
                <a:spcPct val="119991"/>
              </a:lnSpc>
              <a:spcBef>
                <a:spcPts val="0"/>
              </a:spcBef>
              <a:spcAft>
                <a:spcPts val="0"/>
              </a:spcAft>
              <a:buClr>
                <a:srgbClr val="FFFFFF"/>
              </a:buClr>
              <a:buSzPts val="2376"/>
              <a:buFont typeface="Open Sans"/>
              <a:buChar char="-"/>
            </a:pPr>
            <a:r>
              <a:rPr lang="en-US" sz="2376">
                <a:solidFill>
                  <a:srgbClr val="FFFFFF"/>
                </a:solidFill>
                <a:latin typeface="Open Sans"/>
                <a:ea typeface="Open Sans"/>
                <a:cs typeface="Open Sans"/>
                <a:sym typeface="Open Sans"/>
              </a:rPr>
              <a:t>Überlegen Sie in Ihrer Gruppe, wie Sie den Diskriminierungshandlungen der Trolle in den sozialen Medien entgegenwirken können: Melden Sie es, wenn Sie es bemerken!</a:t>
            </a:r>
            <a:endParaRPr sz="2376">
              <a:solidFill>
                <a:srgbClr val="FFFFFF"/>
              </a:solidFill>
              <a:latin typeface="Open Sans"/>
              <a:ea typeface="Open Sans"/>
              <a:cs typeface="Open Sans"/>
              <a:sym typeface="Open Sans"/>
            </a:endParaRPr>
          </a:p>
          <a:p>
            <a:pPr indent="-214998" lvl="1" marL="429997" marR="0" rtl="0" algn="l">
              <a:lnSpc>
                <a:spcPct val="119991"/>
              </a:lnSpc>
              <a:spcBef>
                <a:spcPts val="0"/>
              </a:spcBef>
              <a:spcAft>
                <a:spcPts val="0"/>
              </a:spcAft>
              <a:buClr>
                <a:srgbClr val="FFFFFF"/>
              </a:buClr>
              <a:buSzPts val="2376"/>
              <a:buFont typeface="Arial"/>
              <a:buChar char="•"/>
            </a:pPr>
            <a:r>
              <a:rPr lang="en-US" sz="2376">
                <a:solidFill>
                  <a:srgbClr val="FFFFFF"/>
                </a:solidFill>
                <a:latin typeface="Open Sans"/>
                <a:ea typeface="Open Sans"/>
                <a:cs typeface="Open Sans"/>
                <a:sym typeface="Open Sans"/>
              </a:rPr>
              <a:t>Analysieren Sie die Absichten und Strategien hinter den Aktivitäten der Trolle. Nutzen Sie die 5 Schritte, um gegen Diskriminierung vorzugehen.</a:t>
            </a:r>
            <a:endParaRPr sz="2376">
              <a:solidFill>
                <a:srgbClr val="FFFFFF"/>
              </a:solidFill>
              <a:latin typeface="Open Sans"/>
              <a:ea typeface="Open Sans"/>
              <a:cs typeface="Open Sans"/>
              <a:sym typeface="Open Sans"/>
            </a:endParaRPr>
          </a:p>
        </p:txBody>
      </p:sp>
      <p:sp>
        <p:nvSpPr>
          <p:cNvPr id="185" name="Google Shape;185;p12"/>
          <p:cNvSpPr txBox="1"/>
          <p:nvPr/>
        </p:nvSpPr>
        <p:spPr>
          <a:xfrm>
            <a:off x="12982425" y="5686425"/>
            <a:ext cx="5305500" cy="2363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3600"/>
              <a:buFont typeface="Arial"/>
              <a:buNone/>
            </a:pPr>
            <a:r>
              <a:rPr lang="en-US" sz="3600">
                <a:solidFill>
                  <a:srgbClr val="FFFFFF"/>
                </a:solidFill>
                <a:latin typeface="Open Sans"/>
                <a:ea typeface="Open Sans"/>
                <a:cs typeface="Open Sans"/>
                <a:sym typeface="Open Sans"/>
              </a:rPr>
              <a:t>Schritt 3</a:t>
            </a:r>
            <a:endParaRPr b="0" i="0" sz="3600" u="none" cap="none" strike="noStrike">
              <a:solidFill>
                <a:srgbClr val="FFFFFF"/>
              </a:solidFill>
              <a:latin typeface="Open Sans"/>
              <a:ea typeface="Open Sans"/>
              <a:cs typeface="Open Sans"/>
              <a:sym typeface="Open Sans"/>
            </a:endParaRPr>
          </a:p>
          <a:p>
            <a:pPr indent="-217170" lvl="1" marL="434340" marR="0" rtl="0" algn="l">
              <a:lnSpc>
                <a:spcPct val="119958"/>
              </a:lnSpc>
              <a:spcBef>
                <a:spcPts val="0"/>
              </a:spcBef>
              <a:spcAft>
                <a:spcPts val="0"/>
              </a:spcAft>
              <a:buClr>
                <a:srgbClr val="FFFFFF"/>
              </a:buClr>
              <a:buSzPts val="2400"/>
              <a:buFont typeface="Arial"/>
              <a:buChar char="•"/>
            </a:pPr>
            <a:r>
              <a:rPr lang="en-US" sz="2400">
                <a:solidFill>
                  <a:srgbClr val="FFFFFF"/>
                </a:solidFill>
                <a:latin typeface="Open Sans"/>
                <a:ea typeface="Open Sans"/>
                <a:cs typeface="Open Sans"/>
                <a:sym typeface="Open Sans"/>
              </a:rPr>
              <a:t>Erstellen Sie Inhalte mit einer wahren Erzählung, die den Inhalten der Trolle entgegenwirken.</a:t>
            </a:r>
            <a:endParaRPr b="0" i="0" sz="1400" u="none" cap="none" strike="noStrike">
              <a:solidFill>
                <a:srgbClr val="000000"/>
              </a:solidFill>
              <a:latin typeface="Arial"/>
              <a:ea typeface="Arial"/>
              <a:cs typeface="Arial"/>
              <a:sym typeface="Arial"/>
            </a:endParaRPr>
          </a:p>
        </p:txBody>
      </p:sp>
      <p:pic>
        <p:nvPicPr>
          <p:cNvPr id="186" name="Google Shape;186;p12"/>
          <p:cNvPicPr preferRelativeResize="0"/>
          <p:nvPr/>
        </p:nvPicPr>
        <p:blipFill rotWithShape="1">
          <a:blip r:embed="rId6">
            <a:alphaModFix/>
          </a:blip>
          <a:srcRect b="49640" l="28681" r="38476" t="35073"/>
          <a:stretch/>
        </p:blipFill>
        <p:spPr>
          <a:xfrm>
            <a:off x="11976649" y="8506448"/>
            <a:ext cx="5477692" cy="14341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90" name="Shape 190"/>
        <p:cNvGrpSpPr/>
        <p:nvPr/>
      </p:nvGrpSpPr>
      <p:grpSpPr>
        <a:xfrm>
          <a:off x="0" y="0"/>
          <a:ext cx="0" cy="0"/>
          <a:chOff x="0" y="0"/>
          <a:chExt cx="0" cy="0"/>
        </a:xfrm>
      </p:grpSpPr>
      <p:pic>
        <p:nvPicPr>
          <p:cNvPr id="191" name="Google Shape;191;p13"/>
          <p:cNvPicPr preferRelativeResize="0"/>
          <p:nvPr/>
        </p:nvPicPr>
        <p:blipFill rotWithShape="1">
          <a:blip r:embed="rId3">
            <a:alphaModFix/>
          </a:blip>
          <a:srcRect b="0" l="0" r="0" t="0"/>
          <a:stretch/>
        </p:blipFill>
        <p:spPr>
          <a:xfrm>
            <a:off x="-486849" y="1099159"/>
            <a:ext cx="8386854" cy="8229600"/>
          </a:xfrm>
          <a:prstGeom prst="rect">
            <a:avLst/>
          </a:prstGeom>
          <a:noFill/>
          <a:ln>
            <a:noFill/>
          </a:ln>
        </p:spPr>
      </p:pic>
      <p:pic>
        <p:nvPicPr>
          <p:cNvPr id="192" name="Google Shape;192;p13"/>
          <p:cNvPicPr preferRelativeResize="0"/>
          <p:nvPr/>
        </p:nvPicPr>
        <p:blipFill rotWithShape="1">
          <a:blip r:embed="rId4">
            <a:alphaModFix/>
          </a:blip>
          <a:srcRect b="0" l="0" r="0" t="0"/>
          <a:stretch/>
        </p:blipFill>
        <p:spPr>
          <a:xfrm>
            <a:off x="12280370" y="2019543"/>
            <a:ext cx="5347463" cy="5912882"/>
          </a:xfrm>
          <a:prstGeom prst="rect">
            <a:avLst/>
          </a:prstGeom>
          <a:noFill/>
          <a:ln>
            <a:noFill/>
          </a:ln>
        </p:spPr>
      </p:pic>
      <p:sp>
        <p:nvSpPr>
          <p:cNvPr id="193" name="Google Shape;193;p13"/>
          <p:cNvSpPr txBox="1"/>
          <p:nvPr/>
        </p:nvSpPr>
        <p:spPr>
          <a:xfrm>
            <a:off x="366940" y="4180857"/>
            <a:ext cx="13280700" cy="1980900"/>
          </a:xfrm>
          <a:prstGeom prst="rect">
            <a:avLst/>
          </a:prstGeom>
          <a:noFill/>
          <a:ln>
            <a:noFill/>
          </a:ln>
        </p:spPr>
        <p:txBody>
          <a:bodyPr anchorCtr="0" anchor="t" bIns="0" lIns="0" spcFirstLastPara="1" rIns="0" wrap="square" tIns="0">
            <a:spAutoFit/>
          </a:bodyPr>
          <a:lstStyle/>
          <a:p>
            <a:pPr indent="0" lvl="0" marL="0" marR="0" rtl="0" algn="ctr">
              <a:lnSpc>
                <a:spcPct val="180000"/>
              </a:lnSpc>
              <a:spcBef>
                <a:spcPts val="0"/>
              </a:spcBef>
              <a:spcAft>
                <a:spcPts val="0"/>
              </a:spcAft>
              <a:buClr>
                <a:srgbClr val="000000"/>
              </a:buClr>
              <a:buSzPts val="2700"/>
              <a:buFont typeface="Arial"/>
              <a:buNone/>
            </a:pPr>
            <a:r>
              <a:rPr lang="en-US" sz="2700">
                <a:solidFill>
                  <a:srgbClr val="FFFFFF"/>
                </a:solidFill>
                <a:latin typeface="Open Sans"/>
                <a:ea typeface="Open Sans"/>
                <a:cs typeface="Open Sans"/>
                <a:sym typeface="Open Sans"/>
              </a:rPr>
              <a:t>Jedes Team präsentiert die Ergebnisse der Arbeit am Ende des Tages</a:t>
            </a:r>
            <a:endParaRPr b="0" i="0" sz="1400" u="none" cap="none" strike="noStrike">
              <a:solidFill>
                <a:srgbClr val="000000"/>
              </a:solidFill>
              <a:latin typeface="Arial"/>
              <a:ea typeface="Arial"/>
              <a:cs typeface="Arial"/>
              <a:sym typeface="Arial"/>
            </a:endParaRPr>
          </a:p>
          <a:p>
            <a:pPr indent="0" lvl="0" marL="0" marR="0" rtl="0" algn="ctr">
              <a:lnSpc>
                <a:spcPct val="180000"/>
              </a:lnSpc>
              <a:spcBef>
                <a:spcPts val="0"/>
              </a:spcBef>
              <a:spcAft>
                <a:spcPts val="0"/>
              </a:spcAft>
              <a:buClr>
                <a:srgbClr val="000000"/>
              </a:buClr>
              <a:buSzPts val="2700"/>
              <a:buFont typeface="Arial"/>
              <a:buNone/>
            </a:pPr>
            <a:r>
              <a:t/>
            </a:r>
            <a:endParaRPr b="0" i="0" sz="2700" u="none" cap="none" strike="noStrike">
              <a:solidFill>
                <a:srgbClr val="FFFFFF"/>
              </a:solidFill>
              <a:latin typeface="Open Sans"/>
              <a:ea typeface="Open Sans"/>
              <a:cs typeface="Open Sans"/>
              <a:sym typeface="Open Sans"/>
            </a:endParaRPr>
          </a:p>
          <a:p>
            <a:pPr indent="0" lvl="0" marL="0" marR="0" rtl="0" algn="ctr">
              <a:lnSpc>
                <a:spcPct val="180000"/>
              </a:lnSpc>
              <a:spcBef>
                <a:spcPts val="0"/>
              </a:spcBef>
              <a:spcAft>
                <a:spcPts val="0"/>
              </a:spcAft>
              <a:buClr>
                <a:srgbClr val="000000"/>
              </a:buClr>
              <a:buSzPts val="3150"/>
              <a:buFont typeface="Arial"/>
              <a:buNone/>
            </a:pPr>
            <a:r>
              <a:rPr lang="en-US" sz="3150">
                <a:solidFill>
                  <a:srgbClr val="FFFFFF"/>
                </a:solidFill>
                <a:latin typeface="Open Sans"/>
                <a:ea typeface="Open Sans"/>
                <a:cs typeface="Open Sans"/>
                <a:sym typeface="Open Sans"/>
              </a:rPr>
              <a:t>Fangen wir an, Feen!</a:t>
            </a:r>
            <a:endParaRPr b="0" i="0" sz="1400" u="none" cap="none" strike="noStrike">
              <a:solidFill>
                <a:srgbClr val="000000"/>
              </a:solidFill>
              <a:latin typeface="Arial"/>
              <a:ea typeface="Arial"/>
              <a:cs typeface="Arial"/>
              <a:sym typeface="Arial"/>
            </a:endParaRPr>
          </a:p>
        </p:txBody>
      </p:sp>
      <p:sp>
        <p:nvSpPr>
          <p:cNvPr id="194" name="Google Shape;194;p13"/>
          <p:cNvSpPr txBox="1"/>
          <p:nvPr/>
        </p:nvSpPr>
        <p:spPr>
          <a:xfrm>
            <a:off x="-970243" y="2664239"/>
            <a:ext cx="16108500" cy="923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000000"/>
              </a:buClr>
              <a:buSzPts val="6000"/>
              <a:buFont typeface="Arial"/>
              <a:buNone/>
            </a:pPr>
            <a:r>
              <a:rPr lang="en-US" sz="6000">
                <a:solidFill>
                  <a:srgbClr val="FFFFFF"/>
                </a:solidFill>
                <a:latin typeface="Arimo"/>
                <a:ea typeface="Arimo"/>
                <a:cs typeface="Arimo"/>
                <a:sym typeface="Arimo"/>
              </a:rPr>
              <a:t>Das Ziel für heute</a:t>
            </a:r>
            <a:endParaRPr b="0" i="0" sz="1400" u="none" cap="none" strike="noStrike">
              <a:solidFill>
                <a:srgbClr val="000000"/>
              </a:solidFill>
              <a:latin typeface="Arial"/>
              <a:ea typeface="Arial"/>
              <a:cs typeface="Arial"/>
              <a:sym typeface="Arial"/>
            </a:endParaRPr>
          </a:p>
        </p:txBody>
      </p:sp>
      <p:pic>
        <p:nvPicPr>
          <p:cNvPr id="195" name="Google Shape;195;p13"/>
          <p:cNvPicPr preferRelativeResize="0"/>
          <p:nvPr/>
        </p:nvPicPr>
        <p:blipFill rotWithShape="1">
          <a:blip r:embed="rId5">
            <a:alphaModFix/>
          </a:blip>
          <a:srcRect b="49640" l="28681" r="38476" t="35073"/>
          <a:stretch/>
        </p:blipFill>
        <p:spPr>
          <a:xfrm>
            <a:off x="6477001" y="8454578"/>
            <a:ext cx="5803370" cy="151944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93" name="Shape 93"/>
        <p:cNvGrpSpPr/>
        <p:nvPr/>
      </p:nvGrpSpPr>
      <p:grpSpPr>
        <a:xfrm>
          <a:off x="0" y="0"/>
          <a:ext cx="0" cy="0"/>
          <a:chOff x="0" y="0"/>
          <a:chExt cx="0" cy="0"/>
        </a:xfrm>
      </p:grpSpPr>
      <p:sp>
        <p:nvSpPr>
          <p:cNvPr id="94" name="Google Shape;94;p2"/>
          <p:cNvSpPr txBox="1"/>
          <p:nvPr/>
        </p:nvSpPr>
        <p:spPr>
          <a:xfrm>
            <a:off x="2852626" y="5720973"/>
            <a:ext cx="12582600" cy="1639200"/>
          </a:xfrm>
          <a:prstGeom prst="rect">
            <a:avLst/>
          </a:prstGeom>
          <a:noFill/>
          <a:ln>
            <a:noFill/>
          </a:ln>
        </p:spPr>
        <p:txBody>
          <a:bodyPr anchorCtr="0" anchor="t" bIns="0" lIns="0" spcFirstLastPara="1" rIns="0" wrap="square" tIns="0">
            <a:spAutoFit/>
          </a:bodyPr>
          <a:lstStyle/>
          <a:p>
            <a:pPr indent="0" lvl="0" marL="0" marR="0" rtl="0" algn="ctr">
              <a:lnSpc>
                <a:spcPct val="180020"/>
              </a:lnSpc>
              <a:spcBef>
                <a:spcPts val="0"/>
              </a:spcBef>
              <a:spcAft>
                <a:spcPts val="0"/>
              </a:spcAft>
              <a:buClr>
                <a:srgbClr val="000000"/>
              </a:buClr>
              <a:buSzPts val="3999"/>
              <a:buFont typeface="Arial"/>
              <a:buNone/>
            </a:pPr>
            <a:r>
              <a:rPr lang="en-US" sz="3999">
                <a:solidFill>
                  <a:srgbClr val="FFFFFF"/>
                </a:solidFill>
                <a:latin typeface="Arimo"/>
                <a:ea typeface="Arimo"/>
                <a:cs typeface="Arimo"/>
                <a:sym typeface="Arimo"/>
              </a:rPr>
              <a:t>SOZIALE MEDIEN UND SELBSTBILD</a:t>
            </a:r>
            <a:endParaRPr b="0" i="0" sz="1400" u="none" cap="none" strike="noStrike">
              <a:solidFill>
                <a:srgbClr val="000000"/>
              </a:solidFill>
              <a:latin typeface="Arial"/>
              <a:ea typeface="Arial"/>
              <a:cs typeface="Arial"/>
              <a:sym typeface="Arial"/>
            </a:endParaRPr>
          </a:p>
          <a:p>
            <a:pPr indent="0" lvl="0" marL="0" marR="0" rtl="0" algn="ctr">
              <a:lnSpc>
                <a:spcPct val="180000"/>
              </a:lnSpc>
              <a:spcBef>
                <a:spcPts val="0"/>
              </a:spcBef>
              <a:spcAft>
                <a:spcPts val="0"/>
              </a:spcAft>
              <a:buClr>
                <a:srgbClr val="000000"/>
              </a:buClr>
              <a:buSzPts val="3450"/>
              <a:buFont typeface="Arial"/>
              <a:buNone/>
            </a:pPr>
            <a:r>
              <a:rPr b="0" i="0" lang="en-US" sz="3450" u="none" cap="none" strike="noStrike">
                <a:solidFill>
                  <a:srgbClr val="FFFFFF"/>
                </a:solidFill>
                <a:latin typeface="Arimo"/>
                <a:ea typeface="Arimo"/>
                <a:cs typeface="Arimo"/>
                <a:sym typeface="Arimo"/>
              </a:rPr>
              <a:t>"</a:t>
            </a:r>
            <a:r>
              <a:rPr lang="en-US" sz="3450">
                <a:solidFill>
                  <a:srgbClr val="FFFFFF"/>
                </a:solidFill>
                <a:latin typeface="Arimo"/>
                <a:ea typeface="Arimo"/>
                <a:cs typeface="Arimo"/>
                <a:sym typeface="Arimo"/>
              </a:rPr>
              <a:t>SOZIALE MEDIEN FÜR EINE BESSERE WELT</a:t>
            </a:r>
            <a:r>
              <a:rPr b="0" i="0" lang="en-US" sz="3450" u="none" cap="none" strike="noStrike">
                <a:solidFill>
                  <a:srgbClr val="FFFFFF"/>
                </a:solidFill>
                <a:latin typeface="Arimo"/>
                <a:ea typeface="Arimo"/>
                <a:cs typeface="Arimo"/>
                <a:sym typeface="Arimo"/>
              </a:rPr>
              <a:t>"</a:t>
            </a:r>
            <a:endParaRPr b="0" i="0" sz="1400" u="none" cap="none" strike="noStrike">
              <a:solidFill>
                <a:srgbClr val="000000"/>
              </a:solidFill>
              <a:latin typeface="Arial"/>
              <a:ea typeface="Arial"/>
              <a:cs typeface="Arial"/>
              <a:sym typeface="Arial"/>
            </a:endParaRPr>
          </a:p>
        </p:txBody>
      </p:sp>
      <p:pic>
        <p:nvPicPr>
          <p:cNvPr id="95" name="Google Shape;95;p2"/>
          <p:cNvPicPr preferRelativeResize="0"/>
          <p:nvPr/>
        </p:nvPicPr>
        <p:blipFill rotWithShape="1">
          <a:blip r:embed="rId3">
            <a:alphaModFix/>
          </a:blip>
          <a:srcRect b="0" l="0" r="0" t="0"/>
          <a:stretch/>
        </p:blipFill>
        <p:spPr>
          <a:xfrm>
            <a:off x="11097320" y="1028700"/>
            <a:ext cx="4118232" cy="4114800"/>
          </a:xfrm>
          <a:prstGeom prst="rect">
            <a:avLst/>
          </a:prstGeom>
          <a:noFill/>
          <a:ln>
            <a:noFill/>
          </a:ln>
        </p:spPr>
      </p:pic>
      <p:pic>
        <p:nvPicPr>
          <p:cNvPr id="96" name="Google Shape;96;p2"/>
          <p:cNvPicPr preferRelativeResize="0"/>
          <p:nvPr/>
        </p:nvPicPr>
        <p:blipFill rotWithShape="1">
          <a:blip r:embed="rId4">
            <a:alphaModFix/>
          </a:blip>
          <a:srcRect b="0" l="0" r="0" t="0"/>
          <a:stretch/>
        </p:blipFill>
        <p:spPr>
          <a:xfrm>
            <a:off x="2567000" y="1028700"/>
            <a:ext cx="5985164" cy="4114800"/>
          </a:xfrm>
          <a:prstGeom prst="rect">
            <a:avLst/>
          </a:prstGeom>
          <a:noFill/>
          <a:ln>
            <a:noFill/>
          </a:ln>
        </p:spPr>
      </p:pic>
      <p:pic>
        <p:nvPicPr>
          <p:cNvPr id="97" name="Google Shape;97;p2"/>
          <p:cNvPicPr preferRelativeResize="0"/>
          <p:nvPr/>
        </p:nvPicPr>
        <p:blipFill rotWithShape="1">
          <a:blip r:embed="rId5">
            <a:alphaModFix/>
          </a:blip>
          <a:srcRect b="0" l="0" r="0" t="0"/>
          <a:stretch/>
        </p:blipFill>
        <p:spPr>
          <a:xfrm>
            <a:off x="12964698" y="5534567"/>
            <a:ext cx="4941354" cy="4114800"/>
          </a:xfrm>
          <a:prstGeom prst="rect">
            <a:avLst/>
          </a:prstGeom>
          <a:noFill/>
          <a:ln>
            <a:noFill/>
          </a:ln>
        </p:spPr>
      </p:pic>
      <p:pic>
        <p:nvPicPr>
          <p:cNvPr id="98" name="Google Shape;98;p2"/>
          <p:cNvPicPr preferRelativeResize="0"/>
          <p:nvPr/>
        </p:nvPicPr>
        <p:blipFill rotWithShape="1">
          <a:blip r:embed="rId6">
            <a:alphaModFix/>
          </a:blip>
          <a:srcRect b="0" l="0" r="0" t="0"/>
          <a:stretch/>
        </p:blipFill>
        <p:spPr>
          <a:xfrm rot="-1251642">
            <a:off x="1621823" y="5911121"/>
            <a:ext cx="1890355" cy="3516940"/>
          </a:xfrm>
          <a:prstGeom prst="rect">
            <a:avLst/>
          </a:prstGeom>
          <a:noFill/>
          <a:ln>
            <a:noFill/>
          </a:ln>
        </p:spPr>
      </p:pic>
      <p:pic>
        <p:nvPicPr>
          <p:cNvPr id="99" name="Google Shape;99;p2"/>
          <p:cNvPicPr preferRelativeResize="0"/>
          <p:nvPr/>
        </p:nvPicPr>
        <p:blipFill rotWithShape="1">
          <a:blip r:embed="rId7">
            <a:alphaModFix/>
          </a:blip>
          <a:srcRect b="49640" l="28681" r="38476" t="35073"/>
          <a:stretch/>
        </p:blipFill>
        <p:spPr>
          <a:xfrm>
            <a:off x="6324600" y="8472117"/>
            <a:ext cx="6005491" cy="157236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03" name="Shape 103"/>
        <p:cNvGrpSpPr/>
        <p:nvPr/>
      </p:nvGrpSpPr>
      <p:grpSpPr>
        <a:xfrm>
          <a:off x="0" y="0"/>
          <a:ext cx="0" cy="0"/>
          <a:chOff x="0" y="0"/>
          <a:chExt cx="0" cy="0"/>
        </a:xfrm>
      </p:grpSpPr>
      <p:pic>
        <p:nvPicPr>
          <p:cNvPr id="104" name="Google Shape;104;p3"/>
          <p:cNvPicPr preferRelativeResize="0"/>
          <p:nvPr/>
        </p:nvPicPr>
        <p:blipFill rotWithShape="1">
          <a:blip r:embed="rId3">
            <a:alphaModFix/>
          </a:blip>
          <a:srcRect b="0" l="0" r="0" t="0"/>
          <a:stretch/>
        </p:blipFill>
        <p:spPr>
          <a:xfrm>
            <a:off x="139014" y="787428"/>
            <a:ext cx="8539144" cy="8229600"/>
          </a:xfrm>
          <a:prstGeom prst="rect">
            <a:avLst/>
          </a:prstGeom>
          <a:noFill/>
          <a:ln>
            <a:noFill/>
          </a:ln>
        </p:spPr>
      </p:pic>
      <p:sp>
        <p:nvSpPr>
          <p:cNvPr id="105" name="Google Shape;105;p3"/>
          <p:cNvSpPr txBox="1"/>
          <p:nvPr/>
        </p:nvSpPr>
        <p:spPr>
          <a:xfrm>
            <a:off x="8989890" y="685800"/>
            <a:ext cx="9383100" cy="8544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550"/>
              <a:buFont typeface="Arial"/>
              <a:buNone/>
            </a:pPr>
            <a:r>
              <a:rPr lang="en-US" sz="5550">
                <a:solidFill>
                  <a:srgbClr val="FFFFFF"/>
                </a:solidFill>
                <a:latin typeface="Arimo"/>
                <a:ea typeface="Arimo"/>
                <a:cs typeface="Arimo"/>
                <a:sym typeface="Arimo"/>
              </a:rPr>
              <a:t>HEUTE IM BÜRO</a:t>
            </a:r>
            <a:endParaRPr b="0" i="0" sz="1400" u="none" cap="none" strike="noStrike">
              <a:solidFill>
                <a:srgbClr val="000000"/>
              </a:solidFill>
              <a:latin typeface="Arial"/>
              <a:ea typeface="Arial"/>
              <a:cs typeface="Arial"/>
              <a:sym typeface="Arial"/>
            </a:endParaRPr>
          </a:p>
        </p:txBody>
      </p:sp>
      <p:sp>
        <p:nvSpPr>
          <p:cNvPr id="106" name="Google Shape;106;p3"/>
          <p:cNvSpPr txBox="1"/>
          <p:nvPr/>
        </p:nvSpPr>
        <p:spPr>
          <a:xfrm>
            <a:off x="8989890" y="2780851"/>
            <a:ext cx="8445000" cy="4904100"/>
          </a:xfrm>
          <a:prstGeom prst="rect">
            <a:avLst/>
          </a:prstGeom>
          <a:noFill/>
          <a:ln>
            <a:noFill/>
          </a:ln>
        </p:spPr>
        <p:txBody>
          <a:bodyPr anchorCtr="0" anchor="t" bIns="0" lIns="0" spcFirstLastPara="1" rIns="0" wrap="square" tIns="0">
            <a:spAutoFit/>
          </a:bodyPr>
          <a:lstStyle/>
          <a:p>
            <a:pPr indent="-244316" lvl="1" marL="488632" marR="0" rtl="0" algn="l">
              <a:lnSpc>
                <a:spcPct val="18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EINFÜHRUNG IN</a:t>
            </a:r>
            <a:r>
              <a:rPr b="0" i="0" lang="en-US" sz="2700" u="none" cap="none" strike="noStrike">
                <a:solidFill>
                  <a:srgbClr val="FFFFFF"/>
                </a:solidFill>
                <a:latin typeface="Open Sans"/>
                <a:ea typeface="Open Sans"/>
                <a:cs typeface="Open Sans"/>
                <a:sym typeface="Open Sans"/>
              </a:rPr>
              <a:t> </a:t>
            </a:r>
            <a:r>
              <a:rPr b="1" lang="en-US" sz="2700">
                <a:solidFill>
                  <a:srgbClr val="FFFFFF"/>
                </a:solidFill>
                <a:latin typeface="Open Sans"/>
                <a:ea typeface="Open Sans"/>
                <a:cs typeface="Open Sans"/>
                <a:sym typeface="Open Sans"/>
              </a:rPr>
              <a:t>SOCIAL MEDIA UND SELBSTBILD</a:t>
            </a:r>
            <a:endParaRPr b="0" i="0" sz="1400" u="none" cap="none" strike="noStrike">
              <a:solidFill>
                <a:srgbClr val="000000"/>
              </a:solidFill>
              <a:latin typeface="Arial"/>
              <a:ea typeface="Arial"/>
              <a:cs typeface="Arial"/>
              <a:sym typeface="Arial"/>
            </a:endParaRPr>
          </a:p>
          <a:p>
            <a:pPr indent="-244316" lvl="1" marL="488632" marR="0" rtl="0" algn="l">
              <a:lnSpc>
                <a:spcPct val="18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HINTERGRUND UND WESHALB WIR UNS DEM THEMA WIDMEN</a:t>
            </a:r>
            <a:endParaRPr b="0" i="0" sz="1400" u="none" cap="none" strike="noStrike">
              <a:solidFill>
                <a:srgbClr val="000000"/>
              </a:solidFill>
              <a:latin typeface="Arial"/>
              <a:ea typeface="Arial"/>
              <a:cs typeface="Arial"/>
              <a:sym typeface="Arial"/>
            </a:endParaRPr>
          </a:p>
          <a:p>
            <a:pPr indent="-244316" lvl="1" marL="488632" marR="0" rtl="0" algn="l">
              <a:lnSpc>
                <a:spcPct val="180000"/>
              </a:lnSpc>
              <a:spcBef>
                <a:spcPts val="0"/>
              </a:spcBef>
              <a:spcAft>
                <a:spcPts val="0"/>
              </a:spcAft>
              <a:buClr>
                <a:srgbClr val="FFFFFF"/>
              </a:buClr>
              <a:buSzPts val="2700"/>
              <a:buFont typeface="Arial"/>
              <a:buChar char="•"/>
            </a:pPr>
            <a:r>
              <a:rPr b="0" i="0" lang="en-US" sz="2700" u="none" cap="none" strike="noStrike">
                <a:solidFill>
                  <a:srgbClr val="FFFFFF"/>
                </a:solidFill>
                <a:latin typeface="Open Sans"/>
                <a:ea typeface="Open Sans"/>
                <a:cs typeface="Open Sans"/>
                <a:sym typeface="Open Sans"/>
              </a:rPr>
              <a:t>MOTIVATION</a:t>
            </a:r>
            <a:endParaRPr b="0" i="0" sz="1400" u="none" cap="none" strike="noStrike">
              <a:solidFill>
                <a:srgbClr val="000000"/>
              </a:solidFill>
              <a:latin typeface="Arial"/>
              <a:ea typeface="Arial"/>
              <a:cs typeface="Arial"/>
              <a:sym typeface="Arial"/>
            </a:endParaRPr>
          </a:p>
          <a:p>
            <a:pPr indent="-244316" lvl="1" marL="488632" marR="0" rtl="0" algn="l">
              <a:lnSpc>
                <a:spcPct val="18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AUFGABEN</a:t>
            </a:r>
            <a:endParaRPr b="0" i="0" sz="1400" u="none" cap="none" strike="noStrike">
              <a:solidFill>
                <a:srgbClr val="000000"/>
              </a:solidFill>
              <a:latin typeface="Arial"/>
              <a:ea typeface="Arial"/>
              <a:cs typeface="Arial"/>
              <a:sym typeface="Arial"/>
            </a:endParaRPr>
          </a:p>
          <a:p>
            <a:pPr indent="-244316" lvl="1" marL="488632" marR="0" rtl="0" algn="l">
              <a:lnSpc>
                <a:spcPct val="18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ZIEL</a:t>
            </a:r>
            <a:endParaRPr b="0" i="0" sz="1400" u="none" cap="none" strike="noStrike">
              <a:solidFill>
                <a:srgbClr val="000000"/>
              </a:solidFill>
              <a:latin typeface="Arial"/>
              <a:ea typeface="Arial"/>
              <a:cs typeface="Arial"/>
              <a:sym typeface="Arial"/>
            </a:endParaRPr>
          </a:p>
        </p:txBody>
      </p:sp>
      <p:pic>
        <p:nvPicPr>
          <p:cNvPr id="107" name="Google Shape;107;p3"/>
          <p:cNvPicPr preferRelativeResize="0"/>
          <p:nvPr/>
        </p:nvPicPr>
        <p:blipFill rotWithShape="1">
          <a:blip r:embed="rId4">
            <a:alphaModFix/>
          </a:blip>
          <a:srcRect b="49640" l="28681" r="38476" t="35073"/>
          <a:stretch/>
        </p:blipFill>
        <p:spPr>
          <a:xfrm>
            <a:off x="6324600" y="8472117"/>
            <a:ext cx="6005491" cy="157236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11" name="Shape 111"/>
        <p:cNvGrpSpPr/>
        <p:nvPr/>
      </p:nvGrpSpPr>
      <p:grpSpPr>
        <a:xfrm>
          <a:off x="0" y="0"/>
          <a:ext cx="0" cy="0"/>
          <a:chOff x="0" y="0"/>
          <a:chExt cx="0" cy="0"/>
        </a:xfrm>
      </p:grpSpPr>
      <p:sp>
        <p:nvSpPr>
          <p:cNvPr id="112" name="Google Shape;112;p4"/>
          <p:cNvSpPr txBox="1"/>
          <p:nvPr/>
        </p:nvSpPr>
        <p:spPr>
          <a:xfrm>
            <a:off x="136475" y="1553775"/>
            <a:ext cx="12966000" cy="7111200"/>
          </a:xfrm>
          <a:prstGeom prst="rect">
            <a:avLst/>
          </a:prstGeom>
          <a:noFill/>
          <a:ln>
            <a:noFill/>
          </a:ln>
        </p:spPr>
        <p:txBody>
          <a:bodyPr anchorCtr="0" anchor="t" bIns="0" lIns="0" spcFirstLastPara="1" rIns="0" wrap="square" tIns="0">
            <a:spAutoFit/>
          </a:bodyPr>
          <a:lstStyle/>
          <a:p>
            <a:pPr indent="0" lvl="0" marL="0" rtl="0" algn="l">
              <a:lnSpc>
                <a:spcPct val="120000"/>
              </a:lnSpc>
              <a:spcBef>
                <a:spcPts val="0"/>
              </a:spcBef>
              <a:spcAft>
                <a:spcPts val="0"/>
              </a:spcAft>
              <a:buClr>
                <a:schemeClr val="dk1"/>
              </a:buClr>
              <a:buSzPts val="1100"/>
              <a:buFont typeface="Arial"/>
              <a:buNone/>
            </a:pPr>
            <a:r>
              <a:rPr lang="en-US" sz="3000">
                <a:solidFill>
                  <a:srgbClr val="FFFFFF"/>
                </a:solidFill>
                <a:latin typeface="Open Sans"/>
                <a:ea typeface="Open Sans"/>
                <a:cs typeface="Open Sans"/>
                <a:sym typeface="Open Sans"/>
              </a:rPr>
              <a:t>Soziale Medien sind ein leistungsstarkes Instrument, um Menschen für persönliche Interaktionen oder geschäftliche Kommunikation zu erreichen. Sie helfen dabei, das persönliche und berufliche Image zu verwalten und aufrechtzuerhalten, um die verschiedenen Ziele eines Einzelnen zu verfolgen.</a:t>
            </a:r>
            <a:endParaRPr sz="3000">
              <a:solidFill>
                <a:srgbClr val="FFFFFF"/>
              </a:solidFill>
              <a:latin typeface="Open Sans"/>
              <a:ea typeface="Open Sans"/>
              <a:cs typeface="Open Sans"/>
              <a:sym typeface="Open Sans"/>
            </a:endParaRPr>
          </a:p>
          <a:p>
            <a:pPr indent="0" lvl="0" marL="0" rtl="0" algn="l">
              <a:lnSpc>
                <a:spcPct val="120000"/>
              </a:lnSpc>
              <a:spcBef>
                <a:spcPts val="0"/>
              </a:spcBef>
              <a:spcAft>
                <a:spcPts val="0"/>
              </a:spcAft>
              <a:buClr>
                <a:schemeClr val="dk1"/>
              </a:buClr>
              <a:buSzPts val="1100"/>
              <a:buFont typeface="Arial"/>
              <a:buNone/>
            </a:pPr>
            <a:r>
              <a:rPr lang="en-US" sz="3000">
                <a:solidFill>
                  <a:srgbClr val="FFFFFF"/>
                </a:solidFill>
                <a:latin typeface="Open Sans"/>
                <a:ea typeface="Open Sans"/>
                <a:cs typeface="Open Sans"/>
                <a:sym typeface="Open Sans"/>
              </a:rPr>
              <a:t>Werden soziale Medien jedoch einmal ohne klar definierte Ziele genutzt, können sie zu einem zeitraubenden Aufmerksamkeitskanal werden, der seine Nutzer auch zahlreichen psychischen und psychischen Störungen oder sogar Krankheiten aussetzt und außerdem Sicherheits- und Datenschutzrisiken und anderen Risiken aussetzt mögliche Gefahren.</a:t>
            </a:r>
            <a:endParaRPr sz="3000">
              <a:solidFill>
                <a:srgbClr val="FFFFFF"/>
              </a:solidFill>
              <a:latin typeface="Open Sans"/>
              <a:ea typeface="Open Sans"/>
              <a:cs typeface="Open Sans"/>
              <a:sym typeface="Open Sans"/>
            </a:endParaRPr>
          </a:p>
          <a:p>
            <a:pPr indent="0" lvl="0" marL="0" marR="0" rtl="0" algn="l">
              <a:lnSpc>
                <a:spcPct val="120000"/>
              </a:lnSpc>
              <a:spcBef>
                <a:spcPts val="0"/>
              </a:spcBef>
              <a:spcAft>
                <a:spcPts val="0"/>
              </a:spcAft>
              <a:buClr>
                <a:srgbClr val="000000"/>
              </a:buClr>
              <a:buSzPts val="3000"/>
              <a:buFont typeface="Arial"/>
              <a:buNone/>
            </a:pPr>
            <a:r>
              <a:rPr lang="en-US" sz="3000">
                <a:solidFill>
                  <a:srgbClr val="FFFFFF"/>
                </a:solidFill>
                <a:latin typeface="Open Sans"/>
                <a:ea typeface="Open Sans"/>
                <a:cs typeface="Open Sans"/>
                <a:sym typeface="Open Sans"/>
              </a:rPr>
              <a:t>Darüber hinaus missbrauchen viele Menschen, Trolle und Social-Media-Giganten selbst soziale Medien und versuchen, ihre guten menschlichen Nutzer auf viele verschiedene Arten auszunutzen.</a:t>
            </a:r>
            <a:endParaRPr sz="3000">
              <a:solidFill>
                <a:srgbClr val="FFFFFF"/>
              </a:solidFill>
              <a:latin typeface="Open Sans"/>
              <a:ea typeface="Open Sans"/>
              <a:cs typeface="Open Sans"/>
              <a:sym typeface="Open Sans"/>
            </a:endParaRPr>
          </a:p>
        </p:txBody>
      </p:sp>
      <p:pic>
        <p:nvPicPr>
          <p:cNvPr id="113" name="Google Shape;113;p4"/>
          <p:cNvPicPr preferRelativeResize="0"/>
          <p:nvPr/>
        </p:nvPicPr>
        <p:blipFill rotWithShape="1">
          <a:blip r:embed="rId3">
            <a:alphaModFix/>
          </a:blip>
          <a:srcRect b="0" l="0" r="0" t="0"/>
          <a:stretch/>
        </p:blipFill>
        <p:spPr>
          <a:xfrm>
            <a:off x="13243498" y="1091303"/>
            <a:ext cx="4453307" cy="3378946"/>
          </a:xfrm>
          <a:prstGeom prst="rect">
            <a:avLst/>
          </a:prstGeom>
          <a:noFill/>
          <a:ln>
            <a:noFill/>
          </a:ln>
        </p:spPr>
      </p:pic>
      <p:pic>
        <p:nvPicPr>
          <p:cNvPr id="114" name="Google Shape;114;p4"/>
          <p:cNvPicPr preferRelativeResize="0"/>
          <p:nvPr/>
        </p:nvPicPr>
        <p:blipFill rotWithShape="1">
          <a:blip r:embed="rId4">
            <a:alphaModFix/>
          </a:blip>
          <a:srcRect b="0" l="0" r="0" t="0"/>
          <a:stretch/>
        </p:blipFill>
        <p:spPr>
          <a:xfrm>
            <a:off x="13664040" y="5143500"/>
            <a:ext cx="3595260" cy="3577284"/>
          </a:xfrm>
          <a:prstGeom prst="rect">
            <a:avLst/>
          </a:prstGeom>
          <a:noFill/>
          <a:ln>
            <a:noFill/>
          </a:ln>
        </p:spPr>
      </p:pic>
      <p:sp>
        <p:nvSpPr>
          <p:cNvPr id="115" name="Google Shape;115;p4"/>
          <p:cNvSpPr txBox="1"/>
          <p:nvPr/>
        </p:nvSpPr>
        <p:spPr>
          <a:xfrm>
            <a:off x="887781" y="371475"/>
            <a:ext cx="8773500" cy="8775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700"/>
              <a:buFont typeface="Arial"/>
              <a:buNone/>
            </a:pPr>
            <a:r>
              <a:rPr lang="en-US" sz="5700">
                <a:solidFill>
                  <a:srgbClr val="FFFFFF"/>
                </a:solidFill>
                <a:latin typeface="Arimo"/>
                <a:ea typeface="Arimo"/>
                <a:cs typeface="Arimo"/>
                <a:sym typeface="Arimo"/>
              </a:rPr>
              <a:t>HINTERGRUND</a:t>
            </a:r>
            <a:endParaRPr b="0" i="0" sz="1400" u="none" cap="none" strike="noStrike">
              <a:solidFill>
                <a:srgbClr val="000000"/>
              </a:solidFill>
              <a:latin typeface="Arial"/>
              <a:ea typeface="Arial"/>
              <a:cs typeface="Arial"/>
              <a:sym typeface="Arial"/>
            </a:endParaRPr>
          </a:p>
        </p:txBody>
      </p:sp>
      <p:pic>
        <p:nvPicPr>
          <p:cNvPr id="116" name="Google Shape;116;p4"/>
          <p:cNvPicPr preferRelativeResize="0"/>
          <p:nvPr/>
        </p:nvPicPr>
        <p:blipFill rotWithShape="1">
          <a:blip r:embed="rId5">
            <a:alphaModFix/>
          </a:blip>
          <a:srcRect b="49640" l="28681" r="38476" t="35073"/>
          <a:stretch/>
        </p:blipFill>
        <p:spPr>
          <a:xfrm>
            <a:off x="6324600" y="8472117"/>
            <a:ext cx="6005491" cy="15723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20" name="Shape 120"/>
        <p:cNvGrpSpPr/>
        <p:nvPr/>
      </p:nvGrpSpPr>
      <p:grpSpPr>
        <a:xfrm>
          <a:off x="0" y="0"/>
          <a:ext cx="0" cy="0"/>
          <a:chOff x="0" y="0"/>
          <a:chExt cx="0" cy="0"/>
        </a:xfrm>
      </p:grpSpPr>
      <p:sp>
        <p:nvSpPr>
          <p:cNvPr id="121" name="Google Shape;121;p5"/>
          <p:cNvSpPr txBox="1"/>
          <p:nvPr/>
        </p:nvSpPr>
        <p:spPr>
          <a:xfrm>
            <a:off x="1358956" y="2454137"/>
            <a:ext cx="14880000" cy="5820000"/>
          </a:xfrm>
          <a:prstGeom prst="rect">
            <a:avLst/>
          </a:prstGeom>
          <a:noFill/>
          <a:ln>
            <a:noFill/>
          </a:ln>
        </p:spPr>
        <p:txBody>
          <a:bodyPr anchorCtr="0" anchor="t" bIns="0" lIns="0" spcFirstLastPara="1" rIns="0" wrap="square" tIns="0">
            <a:spAutoFit/>
          </a:bodyPr>
          <a:lstStyle/>
          <a:p>
            <a:pPr indent="0" lvl="0" marL="0" marR="0" rtl="0" algn="just">
              <a:lnSpc>
                <a:spcPct val="120004"/>
              </a:lnSpc>
              <a:spcBef>
                <a:spcPts val="0"/>
              </a:spcBef>
              <a:spcAft>
                <a:spcPts val="0"/>
              </a:spcAft>
              <a:buClr>
                <a:srgbClr val="000000"/>
              </a:buClr>
              <a:buSzPts val="4099"/>
              <a:buFont typeface="Arial"/>
              <a:buNone/>
            </a:pPr>
            <a:r>
              <a:rPr lang="en-US" sz="4099">
                <a:solidFill>
                  <a:srgbClr val="FFFFFF"/>
                </a:solidFill>
                <a:latin typeface="Open Sans"/>
                <a:ea typeface="Open Sans"/>
                <a:cs typeface="Open Sans"/>
                <a:sym typeface="Open Sans"/>
              </a:rPr>
              <a:t>Soziale Medien helfen:</a:t>
            </a:r>
            <a:endParaRPr b="0" i="0" sz="3499" u="none" cap="none" strike="noStrike">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Beim Kommunizieren mit Freund*innen und Familie</a:t>
            </a:r>
            <a:endParaRPr sz="3499">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Beim Knüpfen neuer Kontakte</a:t>
            </a:r>
            <a:endParaRPr sz="3499">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Aufmerksamkeit für wichtige Themen zu erlangen</a:t>
            </a:r>
            <a:endParaRPr sz="3499">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Beim Suchen und Anbieten emotionaler Hilfe </a:t>
            </a:r>
            <a:endParaRPr sz="3499">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Beim Aufrechterhalten sozialer Beziehungen auch unter schweren Bedingungen</a:t>
            </a:r>
            <a:endParaRPr sz="3499">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Beim Teilen von kreativen Arbeiten</a:t>
            </a:r>
            <a:endParaRPr sz="3499">
              <a:solidFill>
                <a:srgbClr val="FFFFFF"/>
              </a:solidFill>
              <a:latin typeface="Open Sans"/>
              <a:ea typeface="Open Sans"/>
              <a:cs typeface="Open Sans"/>
              <a:sym typeface="Open Sans"/>
            </a:endParaRPr>
          </a:p>
          <a:p>
            <a:pPr indent="-450786" lvl="0" marL="457200" marR="0" rtl="0" algn="just">
              <a:lnSpc>
                <a:spcPct val="120005"/>
              </a:lnSpc>
              <a:spcBef>
                <a:spcPts val="0"/>
              </a:spcBef>
              <a:spcAft>
                <a:spcPts val="0"/>
              </a:spcAft>
              <a:buClr>
                <a:srgbClr val="FFFFFF"/>
              </a:buClr>
              <a:buSzPts val="3499"/>
              <a:buFont typeface="Open Sans"/>
              <a:buChar char="-"/>
            </a:pPr>
            <a:r>
              <a:rPr lang="en-US" sz="3499">
                <a:solidFill>
                  <a:srgbClr val="FFFFFF"/>
                </a:solidFill>
                <a:latin typeface="Open Sans"/>
                <a:ea typeface="Open Sans"/>
                <a:cs typeface="Open Sans"/>
                <a:sym typeface="Open Sans"/>
              </a:rPr>
              <a:t>Beim Finden wichtiger Informationen</a:t>
            </a:r>
            <a:endParaRPr b="0" i="0" sz="3499" u="none" cap="none" strike="noStrike">
              <a:solidFill>
                <a:srgbClr val="FFFFFF"/>
              </a:solidFill>
              <a:latin typeface="Open Sans"/>
              <a:ea typeface="Open Sans"/>
              <a:cs typeface="Open Sans"/>
              <a:sym typeface="Open Sans"/>
            </a:endParaRPr>
          </a:p>
        </p:txBody>
      </p:sp>
      <p:pic>
        <p:nvPicPr>
          <p:cNvPr id="122" name="Google Shape;122;p5"/>
          <p:cNvPicPr preferRelativeResize="0"/>
          <p:nvPr/>
        </p:nvPicPr>
        <p:blipFill rotWithShape="1">
          <a:blip r:embed="rId3">
            <a:alphaModFix/>
          </a:blip>
          <a:srcRect b="0" l="0" r="0" t="0"/>
          <a:stretch/>
        </p:blipFill>
        <p:spPr>
          <a:xfrm rot="418796">
            <a:off x="14561036" y="303427"/>
            <a:ext cx="3521140" cy="3602189"/>
          </a:xfrm>
          <a:prstGeom prst="rect">
            <a:avLst/>
          </a:prstGeom>
          <a:noFill/>
          <a:ln>
            <a:noFill/>
          </a:ln>
        </p:spPr>
      </p:pic>
      <p:sp>
        <p:nvSpPr>
          <p:cNvPr id="123" name="Google Shape;123;p5"/>
          <p:cNvSpPr txBox="1"/>
          <p:nvPr/>
        </p:nvSpPr>
        <p:spPr>
          <a:xfrm>
            <a:off x="444556" y="676275"/>
            <a:ext cx="14880000" cy="8775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700"/>
              <a:buFont typeface="Arial"/>
              <a:buNone/>
            </a:pPr>
            <a:r>
              <a:rPr lang="en-US" sz="5700">
                <a:solidFill>
                  <a:srgbClr val="FFFFFF"/>
                </a:solidFill>
                <a:latin typeface="Arimo"/>
                <a:ea typeface="Arimo"/>
                <a:cs typeface="Arimo"/>
                <a:sym typeface="Arimo"/>
              </a:rPr>
              <a:t>SOZIALE MEDIEN ZUM KOMMUNIZIEREN</a:t>
            </a:r>
            <a:endParaRPr sz="5700">
              <a:solidFill>
                <a:srgbClr val="FFFFFF"/>
              </a:solidFill>
              <a:latin typeface="Arimo"/>
              <a:ea typeface="Arimo"/>
              <a:cs typeface="Arimo"/>
              <a:sym typeface="Arimo"/>
            </a:endParaRPr>
          </a:p>
        </p:txBody>
      </p:sp>
      <p:pic>
        <p:nvPicPr>
          <p:cNvPr id="124" name="Google Shape;124;p5"/>
          <p:cNvPicPr preferRelativeResize="0"/>
          <p:nvPr/>
        </p:nvPicPr>
        <p:blipFill rotWithShape="1">
          <a:blip r:embed="rId4">
            <a:alphaModFix/>
          </a:blip>
          <a:srcRect b="49640" l="28681" r="38476" t="35073"/>
          <a:stretch/>
        </p:blipFill>
        <p:spPr>
          <a:xfrm>
            <a:off x="6705600" y="8648700"/>
            <a:ext cx="5715000" cy="149630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28" name="Shape 128"/>
        <p:cNvGrpSpPr/>
        <p:nvPr/>
      </p:nvGrpSpPr>
      <p:grpSpPr>
        <a:xfrm>
          <a:off x="0" y="0"/>
          <a:ext cx="0" cy="0"/>
          <a:chOff x="0" y="0"/>
          <a:chExt cx="0" cy="0"/>
        </a:xfrm>
      </p:grpSpPr>
      <p:sp>
        <p:nvSpPr>
          <p:cNvPr id="129" name="Google Shape;129;p6"/>
          <p:cNvSpPr txBox="1"/>
          <p:nvPr/>
        </p:nvSpPr>
        <p:spPr>
          <a:xfrm>
            <a:off x="1028700" y="2628900"/>
            <a:ext cx="16444200" cy="8507100"/>
          </a:xfrm>
          <a:prstGeom prst="rect">
            <a:avLst/>
          </a:prstGeom>
          <a:noFill/>
          <a:ln>
            <a:noFill/>
          </a:ln>
        </p:spPr>
        <p:txBody>
          <a:bodyPr anchorCtr="0" anchor="t" bIns="0" lIns="0" spcFirstLastPara="1" rIns="0" wrap="square" tIns="0">
            <a:spAutoFit/>
          </a:bodyPr>
          <a:lstStyle/>
          <a:p>
            <a:pPr indent="0" lvl="0" marL="0" marR="0" rtl="0" algn="just">
              <a:lnSpc>
                <a:spcPct val="120004"/>
              </a:lnSpc>
              <a:spcBef>
                <a:spcPts val="0"/>
              </a:spcBef>
              <a:spcAft>
                <a:spcPts val="0"/>
              </a:spcAft>
              <a:buClr>
                <a:srgbClr val="000000"/>
              </a:buClr>
              <a:buSzPts val="4099"/>
              <a:buFont typeface="Arial"/>
              <a:buNone/>
            </a:pPr>
            <a:r>
              <a:rPr lang="en-US" sz="4099">
                <a:solidFill>
                  <a:srgbClr val="FFFFFF"/>
                </a:solidFill>
                <a:latin typeface="Open Sans"/>
                <a:ea typeface="Open Sans"/>
                <a:cs typeface="Open Sans"/>
                <a:sym typeface="Open Sans"/>
              </a:rPr>
              <a:t>Wir müssen den Menschen beibringen:</a:t>
            </a:r>
            <a:endParaRPr b="0" i="0" sz="1400" u="none" cap="none" strike="noStrike">
              <a:solidFill>
                <a:srgbClr val="000000"/>
              </a:solidFill>
              <a:latin typeface="Arial"/>
              <a:ea typeface="Arial"/>
              <a:cs typeface="Arial"/>
              <a:sym typeface="Arial"/>
            </a:endParaRPr>
          </a:p>
          <a:p>
            <a:pPr indent="0" lvl="0" marL="0" marR="0" rtl="0" algn="just">
              <a:lnSpc>
                <a:spcPct val="87826"/>
              </a:lnSpc>
              <a:spcBef>
                <a:spcPts val="0"/>
              </a:spcBef>
              <a:spcAft>
                <a:spcPts val="0"/>
              </a:spcAft>
              <a:buClr>
                <a:srgbClr val="000000"/>
              </a:buClr>
              <a:buSzPts val="4099"/>
              <a:buFont typeface="Arial"/>
              <a:buNone/>
            </a:pPr>
            <a:r>
              <a:t/>
            </a:r>
            <a:endParaRPr b="0" i="0" sz="4099" u="none" cap="none" strike="noStrike">
              <a:solidFill>
                <a:srgbClr val="FFFFFF"/>
              </a:solidFill>
              <a:latin typeface="Open Sans"/>
              <a:ea typeface="Open Sans"/>
              <a:cs typeface="Open Sans"/>
              <a:sym typeface="Open Sans"/>
            </a:endParaRPr>
          </a:p>
          <a:p>
            <a:pPr indent="0" lvl="0" marL="0" marR="0" rtl="0" algn="just">
              <a:lnSpc>
                <a:spcPct val="120005"/>
              </a:lnSpc>
              <a:spcBef>
                <a:spcPts val="0"/>
              </a:spcBef>
              <a:spcAft>
                <a:spcPts val="0"/>
              </a:spcAft>
              <a:buClr>
                <a:srgbClr val="000000"/>
              </a:buClr>
              <a:buSzPts val="3399"/>
              <a:buFont typeface="Arial"/>
              <a:buNone/>
            </a:pPr>
            <a:r>
              <a:rPr b="1" lang="en-US" sz="3399">
                <a:solidFill>
                  <a:srgbClr val="FFFFFF"/>
                </a:solidFill>
                <a:latin typeface="Open Sans"/>
                <a:ea typeface="Open Sans"/>
                <a:cs typeface="Open Sans"/>
                <a:sym typeface="Open Sans"/>
              </a:rPr>
              <a:t>Soziale Medien ernst zu nehmen</a:t>
            </a:r>
            <a:r>
              <a:rPr b="1" i="0" lang="en-US" sz="3399" u="none" cap="none" strike="noStrike">
                <a:solidFill>
                  <a:srgbClr val="FFFFFF"/>
                </a:solidFill>
                <a:latin typeface="Open Sans"/>
                <a:ea typeface="Open Sans"/>
                <a:cs typeface="Open Sans"/>
                <a:sym typeface="Open Sans"/>
              </a:rPr>
              <a:t>. </a:t>
            </a:r>
            <a:r>
              <a:rPr lang="en-US" sz="3399">
                <a:solidFill>
                  <a:srgbClr val="FFFFFF"/>
                </a:solidFill>
                <a:latin typeface="Open Sans"/>
                <a:ea typeface="Open Sans"/>
                <a:cs typeface="Open Sans"/>
                <a:sym typeface="Open Sans"/>
              </a:rPr>
              <a:t>Viele junge Menschen kennen eine Welt ohne soziale Medien nicht mehr, und für sie sind die Dinge, die online passieren – Beleidigungen, Trennungen, Likes oder negative Kommentare – real. Die Erfahrungen junger Menschen sollten nicht abgetan oder herabgesetzt werden</a:t>
            </a:r>
            <a:endParaRPr b="0" i="0" sz="1400" u="none" cap="none" strike="noStrike">
              <a:solidFill>
                <a:srgbClr val="000000"/>
              </a:solidFill>
              <a:latin typeface="Arial"/>
              <a:ea typeface="Arial"/>
              <a:cs typeface="Arial"/>
              <a:sym typeface="Arial"/>
            </a:endParaRPr>
          </a:p>
          <a:p>
            <a:pPr indent="0" lvl="0" marL="0" marR="0" rtl="0" algn="just">
              <a:lnSpc>
                <a:spcPct val="123536"/>
              </a:lnSpc>
              <a:spcBef>
                <a:spcPts val="0"/>
              </a:spcBef>
              <a:spcAft>
                <a:spcPts val="0"/>
              </a:spcAft>
              <a:buClr>
                <a:srgbClr val="000000"/>
              </a:buClr>
              <a:buSzPts val="3399"/>
              <a:buFont typeface="Arial"/>
              <a:buNone/>
            </a:pPr>
            <a:r>
              <a:t/>
            </a:r>
            <a:endParaRPr b="0" i="0" sz="3399" u="none" cap="none" strike="noStrike">
              <a:solidFill>
                <a:srgbClr val="FFFFFF"/>
              </a:solidFill>
              <a:latin typeface="Open Sans"/>
              <a:ea typeface="Open Sans"/>
              <a:cs typeface="Open Sans"/>
              <a:sym typeface="Open Sans"/>
            </a:endParaRPr>
          </a:p>
          <a:p>
            <a:pPr indent="0" lvl="0" marL="0" marR="0" rtl="0" algn="just">
              <a:lnSpc>
                <a:spcPct val="120005"/>
              </a:lnSpc>
              <a:spcBef>
                <a:spcPts val="0"/>
              </a:spcBef>
              <a:spcAft>
                <a:spcPts val="0"/>
              </a:spcAft>
              <a:buClr>
                <a:srgbClr val="000000"/>
              </a:buClr>
              <a:buSzPts val="3399"/>
              <a:buFont typeface="Arial"/>
              <a:buNone/>
            </a:pPr>
            <a:r>
              <a:rPr lang="en-US" sz="3399">
                <a:solidFill>
                  <a:srgbClr val="FFFFFF"/>
                </a:solidFill>
                <a:latin typeface="Open Sans"/>
                <a:ea typeface="Open Sans"/>
                <a:cs typeface="Open Sans"/>
                <a:sym typeface="Open Sans"/>
              </a:rPr>
              <a:t>Kreativ zu denken und folgende Fragen zu stellen:</a:t>
            </a:r>
            <a:endParaRPr b="0" i="0" sz="1400" u="none" cap="none" strike="noStrike">
              <a:solidFill>
                <a:srgbClr val="000000"/>
              </a:solidFill>
              <a:latin typeface="Arial"/>
              <a:ea typeface="Arial"/>
              <a:cs typeface="Arial"/>
              <a:sym typeface="Arial"/>
            </a:endParaRPr>
          </a:p>
          <a:p>
            <a:pPr indent="-345439" lvl="1" marL="690879" marR="0" rtl="0" algn="just">
              <a:lnSpc>
                <a:spcPct val="120006"/>
              </a:lnSpc>
              <a:spcBef>
                <a:spcPts val="0"/>
              </a:spcBef>
              <a:spcAft>
                <a:spcPts val="0"/>
              </a:spcAft>
              <a:buClr>
                <a:srgbClr val="FFFFFF"/>
              </a:buClr>
              <a:buSzPts val="3199"/>
              <a:buFont typeface="Arial"/>
              <a:buChar char="•"/>
            </a:pPr>
            <a:r>
              <a:rPr lang="en-US" sz="3199">
                <a:solidFill>
                  <a:srgbClr val="FFFFFF"/>
                </a:solidFill>
                <a:latin typeface="Open Sans"/>
                <a:ea typeface="Open Sans"/>
                <a:cs typeface="Open Sans"/>
                <a:sym typeface="Open Sans"/>
              </a:rPr>
              <a:t>Was wurde aus den Bildern in deinem Feed ausgeschnitten und weschalb?</a:t>
            </a:r>
            <a:endParaRPr b="0" i="0" sz="1400" u="none" cap="none" strike="noStrike">
              <a:solidFill>
                <a:srgbClr val="000000"/>
              </a:solidFill>
              <a:latin typeface="Arial"/>
              <a:ea typeface="Arial"/>
              <a:cs typeface="Arial"/>
              <a:sym typeface="Arial"/>
            </a:endParaRPr>
          </a:p>
          <a:p>
            <a:pPr indent="-345439" lvl="1" marL="690879" marR="0" rtl="0" algn="just">
              <a:lnSpc>
                <a:spcPct val="120006"/>
              </a:lnSpc>
              <a:spcBef>
                <a:spcPts val="0"/>
              </a:spcBef>
              <a:spcAft>
                <a:spcPts val="0"/>
              </a:spcAft>
              <a:buClr>
                <a:srgbClr val="FFFFFF"/>
              </a:buClr>
              <a:buSzPts val="3199"/>
              <a:buFont typeface="Arial"/>
              <a:buChar char="•"/>
            </a:pPr>
            <a:r>
              <a:rPr lang="en-US" sz="3199">
                <a:solidFill>
                  <a:srgbClr val="FFFFFF"/>
                </a:solidFill>
                <a:latin typeface="Open Sans"/>
                <a:ea typeface="Open Sans"/>
                <a:cs typeface="Open Sans"/>
                <a:sym typeface="Open Sans"/>
              </a:rPr>
              <a:t>Denkst du, dass deine Bekannten wirklich so sind, wie sie online erscheinen? Bist du das?</a:t>
            </a:r>
            <a:endParaRPr b="0" i="0" sz="1400" u="none" cap="none" strike="noStrike">
              <a:solidFill>
                <a:srgbClr val="000000"/>
              </a:solidFill>
              <a:latin typeface="Arial"/>
              <a:ea typeface="Arial"/>
              <a:cs typeface="Arial"/>
              <a:sym typeface="Arial"/>
            </a:endParaRPr>
          </a:p>
          <a:p>
            <a:pPr indent="-345439" lvl="1" marL="690879" marR="0" rtl="0" algn="just">
              <a:lnSpc>
                <a:spcPct val="120006"/>
              </a:lnSpc>
              <a:spcBef>
                <a:spcPts val="0"/>
              </a:spcBef>
              <a:spcAft>
                <a:spcPts val="0"/>
              </a:spcAft>
              <a:buClr>
                <a:srgbClr val="FFFFFF"/>
              </a:buClr>
              <a:buSzPts val="3199"/>
              <a:buFont typeface="Arial"/>
              <a:buChar char="•"/>
            </a:pPr>
            <a:r>
              <a:rPr lang="en-US" sz="3199">
                <a:solidFill>
                  <a:srgbClr val="FFFFFF"/>
                </a:solidFill>
                <a:latin typeface="Open Sans"/>
                <a:ea typeface="Open Sans"/>
                <a:cs typeface="Open Sans"/>
                <a:sym typeface="Open Sans"/>
              </a:rPr>
              <a:t>Was fühlt sich gut daran an, Likes zu bekommen? Warum postet man Fotos?</a:t>
            </a:r>
            <a:endParaRPr b="0" i="0" sz="1400" u="none" cap="none" strike="noStrike">
              <a:solidFill>
                <a:srgbClr val="000000"/>
              </a:solidFill>
              <a:latin typeface="Arial"/>
              <a:ea typeface="Arial"/>
              <a:cs typeface="Arial"/>
              <a:sym typeface="Arial"/>
            </a:endParaRPr>
          </a:p>
          <a:p>
            <a:pPr indent="0" lvl="0" marL="0" marR="0" rtl="0" algn="l">
              <a:lnSpc>
                <a:spcPct val="112535"/>
              </a:lnSpc>
              <a:spcBef>
                <a:spcPts val="0"/>
              </a:spcBef>
              <a:spcAft>
                <a:spcPts val="0"/>
              </a:spcAft>
              <a:buClr>
                <a:srgbClr val="000000"/>
              </a:buClr>
              <a:buSzPts val="3199"/>
              <a:buFont typeface="Arial"/>
              <a:buNone/>
            </a:pPr>
            <a:r>
              <a:t/>
            </a:r>
            <a:endParaRPr b="0" i="0" sz="3199" u="none" cap="none" strike="noStrike">
              <a:solidFill>
                <a:srgbClr val="FFFFFF"/>
              </a:solidFill>
              <a:latin typeface="Open Sans"/>
              <a:ea typeface="Open Sans"/>
              <a:cs typeface="Open Sans"/>
              <a:sym typeface="Open Sans"/>
            </a:endParaRPr>
          </a:p>
          <a:p>
            <a:pPr indent="0" lvl="0" marL="0" marR="0" rtl="0" algn="l">
              <a:lnSpc>
                <a:spcPct val="112535"/>
              </a:lnSpc>
              <a:spcBef>
                <a:spcPts val="0"/>
              </a:spcBef>
              <a:spcAft>
                <a:spcPts val="0"/>
              </a:spcAft>
              <a:buClr>
                <a:srgbClr val="000000"/>
              </a:buClr>
              <a:buSzPts val="3199"/>
              <a:buFont typeface="Arial"/>
              <a:buNone/>
            </a:pPr>
            <a:r>
              <a:t/>
            </a:r>
            <a:endParaRPr b="0" i="0" sz="3199" u="none" cap="none" strike="noStrike">
              <a:solidFill>
                <a:srgbClr val="FFFFFF"/>
              </a:solidFill>
              <a:latin typeface="Open Sans"/>
              <a:ea typeface="Open Sans"/>
              <a:cs typeface="Open Sans"/>
              <a:sym typeface="Open Sans"/>
            </a:endParaRPr>
          </a:p>
        </p:txBody>
      </p:sp>
      <p:pic>
        <p:nvPicPr>
          <p:cNvPr id="130" name="Google Shape;130;p6"/>
          <p:cNvPicPr preferRelativeResize="0"/>
          <p:nvPr/>
        </p:nvPicPr>
        <p:blipFill rotWithShape="1">
          <a:blip r:embed="rId3">
            <a:alphaModFix/>
          </a:blip>
          <a:srcRect b="0" l="0" r="0" t="0"/>
          <a:stretch/>
        </p:blipFill>
        <p:spPr>
          <a:xfrm rot="-814041">
            <a:off x="13536481" y="313205"/>
            <a:ext cx="3032491" cy="3045179"/>
          </a:xfrm>
          <a:prstGeom prst="rect">
            <a:avLst/>
          </a:prstGeom>
          <a:noFill/>
          <a:ln>
            <a:noFill/>
          </a:ln>
        </p:spPr>
      </p:pic>
      <p:sp>
        <p:nvSpPr>
          <p:cNvPr id="131" name="Google Shape;131;p6"/>
          <p:cNvSpPr txBox="1"/>
          <p:nvPr/>
        </p:nvSpPr>
        <p:spPr>
          <a:xfrm>
            <a:off x="1028700" y="887653"/>
            <a:ext cx="11944200" cy="8775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700"/>
              <a:buFont typeface="Arial"/>
              <a:buNone/>
            </a:pPr>
            <a:r>
              <a:rPr lang="en-US" sz="5700">
                <a:solidFill>
                  <a:srgbClr val="FFFFFF"/>
                </a:solidFill>
                <a:latin typeface="Arimo"/>
                <a:ea typeface="Arimo"/>
                <a:cs typeface="Arimo"/>
                <a:sym typeface="Arimo"/>
              </a:rPr>
              <a:t>Junge Menschen bestärken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35" name="Shape 135"/>
        <p:cNvGrpSpPr/>
        <p:nvPr/>
      </p:nvGrpSpPr>
      <p:grpSpPr>
        <a:xfrm>
          <a:off x="0" y="0"/>
          <a:ext cx="0" cy="0"/>
          <a:chOff x="0" y="0"/>
          <a:chExt cx="0" cy="0"/>
        </a:xfrm>
      </p:grpSpPr>
      <p:sp>
        <p:nvSpPr>
          <p:cNvPr id="136" name="Google Shape;136;p7"/>
          <p:cNvSpPr txBox="1"/>
          <p:nvPr/>
        </p:nvSpPr>
        <p:spPr>
          <a:xfrm>
            <a:off x="1143994" y="2095500"/>
            <a:ext cx="15999900" cy="6818700"/>
          </a:xfrm>
          <a:prstGeom prst="rect">
            <a:avLst/>
          </a:prstGeom>
          <a:noFill/>
          <a:ln>
            <a:noFill/>
          </a:ln>
        </p:spPr>
        <p:txBody>
          <a:bodyPr anchorCtr="0" anchor="t" bIns="0" lIns="0" spcFirstLastPara="1" rIns="0" wrap="square" tIns="0">
            <a:spAutoFit/>
          </a:bodyPr>
          <a:lstStyle/>
          <a:p>
            <a:pPr indent="0" lvl="0" marL="0" marR="0" rtl="0" algn="l">
              <a:lnSpc>
                <a:spcPct val="2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2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20000"/>
              </a:lnSpc>
              <a:spcBef>
                <a:spcPts val="0"/>
              </a:spcBef>
              <a:spcAft>
                <a:spcPts val="0"/>
              </a:spcAft>
              <a:buClr>
                <a:srgbClr val="000000"/>
              </a:buClr>
              <a:buSzPts val="3500"/>
              <a:buFont typeface="Arial"/>
              <a:buNone/>
            </a:pPr>
            <a:r>
              <a:rPr b="1" lang="en-US" sz="3500">
                <a:solidFill>
                  <a:srgbClr val="FFFFFF"/>
                </a:solidFill>
                <a:latin typeface="Open Sans"/>
                <a:ea typeface="Open Sans"/>
                <a:cs typeface="Open Sans"/>
                <a:sym typeface="Open Sans"/>
              </a:rPr>
              <a:t>Eine gesunde Reaktion auf Fehler</a:t>
            </a:r>
            <a:r>
              <a:rPr b="1" i="0" lang="en-US" sz="3500" u="none" cap="none" strike="noStrike">
                <a:solidFill>
                  <a:srgbClr val="FFFFFF"/>
                </a:solidFill>
                <a:latin typeface="Open Sans"/>
                <a:ea typeface="Open Sans"/>
                <a:cs typeface="Open Sans"/>
                <a:sym typeface="Open Sans"/>
              </a:rPr>
              <a:t>.</a:t>
            </a:r>
            <a:r>
              <a:rPr lang="en-US" sz="3500">
                <a:solidFill>
                  <a:srgbClr val="FFFFFF"/>
                </a:solidFill>
                <a:latin typeface="Open Sans"/>
                <a:ea typeface="Open Sans"/>
                <a:cs typeface="Open Sans"/>
                <a:sym typeface="Open Sans"/>
              </a:rPr>
              <a:t> Fehler sind ein Bestandteil des Lernprozesses, sie passieren ganz natürlich.</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000000"/>
              </a:buClr>
              <a:buSzPts val="3500"/>
              <a:buFont typeface="Arial"/>
              <a:buNone/>
            </a:pPr>
            <a:r>
              <a:t/>
            </a:r>
            <a:endParaRPr b="0" i="0" sz="3500" u="none" cap="none" strike="noStrike">
              <a:solidFill>
                <a:srgbClr val="FFFFFF"/>
              </a:solidFill>
              <a:latin typeface="Open Sans"/>
              <a:ea typeface="Open Sans"/>
              <a:cs typeface="Open Sans"/>
              <a:sym typeface="Open Sans"/>
            </a:endParaRPr>
          </a:p>
          <a:p>
            <a:pPr indent="0" lvl="0" marL="0" marR="0" rtl="0" algn="l">
              <a:lnSpc>
                <a:spcPct val="120000"/>
              </a:lnSpc>
              <a:spcBef>
                <a:spcPts val="0"/>
              </a:spcBef>
              <a:spcAft>
                <a:spcPts val="0"/>
              </a:spcAft>
              <a:buClr>
                <a:srgbClr val="000000"/>
              </a:buClr>
              <a:buSzPts val="3500"/>
              <a:buFont typeface="Arial"/>
              <a:buNone/>
            </a:pPr>
            <a:r>
              <a:rPr b="1" lang="en-US" sz="3500">
                <a:solidFill>
                  <a:srgbClr val="FFFFFF"/>
                </a:solidFill>
                <a:latin typeface="Open Sans"/>
                <a:ea typeface="Open Sans"/>
                <a:cs typeface="Open Sans"/>
                <a:sym typeface="Open Sans"/>
              </a:rPr>
              <a:t>Den Einsatz wertschätzen</a:t>
            </a:r>
            <a:r>
              <a:rPr b="1" i="0" lang="en-US" sz="3500" u="none" cap="none" strike="noStrike">
                <a:solidFill>
                  <a:srgbClr val="FFFFFF"/>
                </a:solidFill>
                <a:latin typeface="Open Sans"/>
                <a:ea typeface="Open Sans"/>
                <a:cs typeface="Open Sans"/>
                <a:sym typeface="Open Sans"/>
              </a:rPr>
              <a:t>. </a:t>
            </a:r>
            <a:r>
              <a:rPr lang="en-US" sz="3500">
                <a:solidFill>
                  <a:srgbClr val="FFFFFF"/>
                </a:solidFill>
                <a:latin typeface="Open Sans"/>
                <a:ea typeface="Open Sans"/>
                <a:cs typeface="Open Sans"/>
                <a:sym typeface="Open Sans"/>
              </a:rPr>
              <a:t>Einsatz ist etwas, worauf man stolz sein kann, nicht das Ergebnis</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000000"/>
              </a:buClr>
              <a:buSzPts val="3500"/>
              <a:buFont typeface="Arial"/>
              <a:buNone/>
            </a:pPr>
            <a:r>
              <a:t/>
            </a:r>
            <a:endParaRPr b="0" i="0" sz="3500" u="none" cap="none" strike="noStrike">
              <a:solidFill>
                <a:srgbClr val="FFFFFF"/>
              </a:solidFill>
              <a:latin typeface="Open Sans"/>
              <a:ea typeface="Open Sans"/>
              <a:cs typeface="Open Sans"/>
              <a:sym typeface="Open Sans"/>
            </a:endParaRPr>
          </a:p>
          <a:p>
            <a:pPr indent="0" lvl="0" marL="0" marR="0" rtl="0" algn="l">
              <a:lnSpc>
                <a:spcPct val="120000"/>
              </a:lnSpc>
              <a:spcBef>
                <a:spcPts val="0"/>
              </a:spcBef>
              <a:spcAft>
                <a:spcPts val="0"/>
              </a:spcAft>
              <a:buClr>
                <a:srgbClr val="000000"/>
              </a:buClr>
              <a:buSzPts val="3500"/>
              <a:buFont typeface="Arial"/>
              <a:buNone/>
            </a:pPr>
            <a:r>
              <a:rPr b="1" lang="en-US" sz="3500">
                <a:solidFill>
                  <a:srgbClr val="FFFFFF"/>
                </a:solidFill>
                <a:latin typeface="Open Sans"/>
                <a:ea typeface="Open Sans"/>
                <a:cs typeface="Open Sans"/>
                <a:sym typeface="Open Sans"/>
              </a:rPr>
              <a:t>Auch mal “sozialen Urlaub” zu machen und Mensche</a:t>
            </a:r>
            <a:endParaRPr b="1" sz="3500">
              <a:solidFill>
                <a:srgbClr val="FFFFFF"/>
              </a:solidFill>
              <a:latin typeface="Open Sans"/>
              <a:ea typeface="Open Sans"/>
              <a:cs typeface="Open Sans"/>
              <a:sym typeface="Open Sans"/>
            </a:endParaRPr>
          </a:p>
          <a:p>
            <a:pPr indent="0" lvl="0" marL="0" marR="0" rtl="0" algn="l">
              <a:lnSpc>
                <a:spcPct val="120000"/>
              </a:lnSpc>
              <a:spcBef>
                <a:spcPts val="0"/>
              </a:spcBef>
              <a:spcAft>
                <a:spcPts val="0"/>
              </a:spcAft>
              <a:buClr>
                <a:srgbClr val="000000"/>
              </a:buClr>
              <a:buSzPts val="3500"/>
              <a:buFont typeface="Arial"/>
              <a:buNone/>
            </a:pPr>
            <a:r>
              <a:rPr b="1" lang="en-US" sz="3500">
                <a:solidFill>
                  <a:srgbClr val="FFFFFF"/>
                </a:solidFill>
                <a:latin typeface="Open Sans"/>
                <a:ea typeface="Open Sans"/>
                <a:cs typeface="Open Sans"/>
                <a:sym typeface="Open Sans"/>
              </a:rPr>
              <a:t>mehr zu vertrauen als Fotos.</a:t>
            </a:r>
            <a:endParaRPr b="1" sz="3500">
              <a:solidFill>
                <a:srgbClr val="FFFFFF"/>
              </a:solidFill>
              <a:latin typeface="Open Sans"/>
              <a:ea typeface="Open Sans"/>
              <a:cs typeface="Open Sans"/>
              <a:sym typeface="Open Sans"/>
            </a:endParaRPr>
          </a:p>
          <a:p>
            <a:pPr indent="0" lvl="0" marL="0" marR="0" rtl="0" algn="l">
              <a:lnSpc>
                <a:spcPct val="102857"/>
              </a:lnSpc>
              <a:spcBef>
                <a:spcPts val="0"/>
              </a:spcBef>
              <a:spcAft>
                <a:spcPts val="0"/>
              </a:spcAft>
              <a:buClr>
                <a:srgbClr val="000000"/>
              </a:buClr>
              <a:buSzPts val="3500"/>
              <a:buFont typeface="Arial"/>
              <a:buNone/>
            </a:pPr>
            <a:r>
              <a:t/>
            </a:r>
            <a:endParaRPr b="1" i="0" sz="3500" u="none" cap="none" strike="noStrike">
              <a:solidFill>
                <a:srgbClr val="FFFFFF"/>
              </a:solidFill>
              <a:latin typeface="Open Sans"/>
              <a:ea typeface="Open Sans"/>
              <a:cs typeface="Open Sans"/>
              <a:sym typeface="Open Sans"/>
            </a:endParaRPr>
          </a:p>
        </p:txBody>
      </p:sp>
      <p:pic>
        <p:nvPicPr>
          <p:cNvPr id="137" name="Google Shape;137;p7"/>
          <p:cNvPicPr preferRelativeResize="0"/>
          <p:nvPr/>
        </p:nvPicPr>
        <p:blipFill rotWithShape="1">
          <a:blip r:embed="rId3">
            <a:alphaModFix/>
          </a:blip>
          <a:srcRect b="0" l="0" r="0" t="0"/>
          <a:stretch/>
        </p:blipFill>
        <p:spPr>
          <a:xfrm rot="273791">
            <a:off x="12638942" y="5297865"/>
            <a:ext cx="4119950" cy="4114800"/>
          </a:xfrm>
          <a:prstGeom prst="rect">
            <a:avLst/>
          </a:prstGeom>
          <a:noFill/>
          <a:ln>
            <a:noFill/>
          </a:ln>
        </p:spPr>
      </p:pic>
      <p:sp>
        <p:nvSpPr>
          <p:cNvPr id="138" name="Google Shape;138;p7"/>
          <p:cNvSpPr txBox="1"/>
          <p:nvPr/>
        </p:nvSpPr>
        <p:spPr>
          <a:xfrm>
            <a:off x="1143994" y="741706"/>
            <a:ext cx="11944200" cy="2456700"/>
          </a:xfrm>
          <a:prstGeom prst="rect">
            <a:avLst/>
          </a:prstGeom>
          <a:noFill/>
          <a:ln>
            <a:noFill/>
          </a:ln>
        </p:spPr>
        <p:txBody>
          <a:bodyPr anchorCtr="0" anchor="t" bIns="0" lIns="0" spcFirstLastPara="1" rIns="0" wrap="square" tIns="0">
            <a:spAutoFit/>
          </a:bodyPr>
          <a:lstStyle/>
          <a:p>
            <a:pPr indent="0" lvl="0" marL="0" rtl="0" algn="l">
              <a:lnSpc>
                <a:spcPct val="180000"/>
              </a:lnSpc>
              <a:spcBef>
                <a:spcPts val="0"/>
              </a:spcBef>
              <a:spcAft>
                <a:spcPts val="0"/>
              </a:spcAft>
              <a:buClr>
                <a:schemeClr val="dk1"/>
              </a:buClr>
              <a:buSzPts val="5700"/>
              <a:buFont typeface="Arial"/>
              <a:buNone/>
            </a:pPr>
            <a:r>
              <a:rPr lang="en-US" sz="5700">
                <a:solidFill>
                  <a:schemeClr val="lt1"/>
                </a:solidFill>
                <a:latin typeface="Arimo"/>
                <a:ea typeface="Arimo"/>
                <a:cs typeface="Arimo"/>
                <a:sym typeface="Arimo"/>
              </a:rPr>
              <a:t>Junge Menschen bestärken</a:t>
            </a:r>
            <a:endParaRPr>
              <a:solidFill>
                <a:schemeClr val="dk1"/>
              </a:solidFill>
            </a:endParaRPr>
          </a:p>
          <a:p>
            <a:pPr indent="0" lvl="0" marL="0" marR="0" rtl="0" algn="l">
              <a:lnSpc>
                <a:spcPct val="180000"/>
              </a:lnSpc>
              <a:spcBef>
                <a:spcPts val="0"/>
              </a:spcBef>
              <a:spcAft>
                <a:spcPts val="0"/>
              </a:spcAft>
              <a:buClr>
                <a:srgbClr val="000000"/>
              </a:buClr>
              <a:buSzPts val="5700"/>
              <a:buFont typeface="Arial"/>
              <a:buNone/>
            </a:pPr>
            <a:r>
              <a:t/>
            </a:r>
            <a:endParaRPr sz="5700">
              <a:solidFill>
                <a:srgbClr val="FFFFFF"/>
              </a:solidFill>
              <a:latin typeface="Arimo"/>
              <a:ea typeface="Arimo"/>
              <a:cs typeface="Arimo"/>
              <a:sym typeface="Arimo"/>
            </a:endParaRPr>
          </a:p>
        </p:txBody>
      </p:sp>
      <p:pic>
        <p:nvPicPr>
          <p:cNvPr id="139" name="Google Shape;139;p7"/>
          <p:cNvPicPr preferRelativeResize="0"/>
          <p:nvPr/>
        </p:nvPicPr>
        <p:blipFill rotWithShape="1">
          <a:blip r:embed="rId4">
            <a:alphaModFix/>
          </a:blip>
          <a:srcRect b="49640" l="28681" r="38476" t="35073"/>
          <a:stretch/>
        </p:blipFill>
        <p:spPr>
          <a:xfrm>
            <a:off x="6324600" y="8472117"/>
            <a:ext cx="6005491" cy="157236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43" name="Shape 143"/>
        <p:cNvGrpSpPr/>
        <p:nvPr/>
      </p:nvGrpSpPr>
      <p:grpSpPr>
        <a:xfrm>
          <a:off x="0" y="0"/>
          <a:ext cx="0" cy="0"/>
          <a:chOff x="0" y="0"/>
          <a:chExt cx="0" cy="0"/>
        </a:xfrm>
      </p:grpSpPr>
      <p:graphicFrame>
        <p:nvGraphicFramePr>
          <p:cNvPr id="144" name="Google Shape;144;p8"/>
          <p:cNvGraphicFramePr/>
          <p:nvPr/>
        </p:nvGraphicFramePr>
        <p:xfrm>
          <a:off x="1911433" y="2682343"/>
          <a:ext cx="3000000" cy="3000000"/>
        </p:xfrm>
        <a:graphic>
          <a:graphicData uri="http://schemas.openxmlformats.org/drawingml/2006/table">
            <a:tbl>
              <a:tblPr>
                <a:noFill/>
                <a:tableStyleId>{DE5606B3-C0D0-4B87-8B39-9106D2DE5E04}</a:tableStyleId>
              </a:tblPr>
              <a:tblGrid>
                <a:gridCol w="6766725"/>
                <a:gridCol w="6766725"/>
              </a:tblGrid>
              <a:tr h="761975">
                <a:tc>
                  <a:txBody>
                    <a:bodyPr/>
                    <a:lstStyle/>
                    <a:p>
                      <a:pPr indent="0" lvl="0" marL="0" marR="0" rtl="0" algn="l">
                        <a:lnSpc>
                          <a:spcPct val="120000"/>
                        </a:lnSpc>
                        <a:spcBef>
                          <a:spcPts val="0"/>
                        </a:spcBef>
                        <a:spcAft>
                          <a:spcPts val="0"/>
                        </a:spcAft>
                        <a:buClr>
                          <a:srgbClr val="000000"/>
                        </a:buClr>
                        <a:buSzPts val="2700"/>
                        <a:buFont typeface="Arial"/>
                        <a:buNone/>
                      </a:pPr>
                      <a:r>
                        <a:rPr b="1" lang="en-US" sz="2700">
                          <a:solidFill>
                            <a:srgbClr val="FFFFFF"/>
                          </a:solidFill>
                          <a:latin typeface="Open Sans"/>
                          <a:ea typeface="Open Sans"/>
                          <a:cs typeface="Open Sans"/>
                          <a:sym typeface="Open Sans"/>
                        </a:rPr>
                        <a:t>Hoch</a:t>
                      </a:r>
                      <a:endParaRPr sz="11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20000"/>
                        </a:lnSpc>
                        <a:spcBef>
                          <a:spcPts val="0"/>
                        </a:spcBef>
                        <a:spcAft>
                          <a:spcPts val="0"/>
                        </a:spcAft>
                        <a:buClr>
                          <a:srgbClr val="000000"/>
                        </a:buClr>
                        <a:buSzPts val="2700"/>
                        <a:buFont typeface="Arial"/>
                        <a:buNone/>
                      </a:pPr>
                      <a:r>
                        <a:rPr b="1" lang="en-US" sz="2700">
                          <a:solidFill>
                            <a:srgbClr val="FFFFFF"/>
                          </a:solidFill>
                          <a:latin typeface="Open Sans"/>
                          <a:ea typeface="Open Sans"/>
                          <a:cs typeface="Open Sans"/>
                          <a:sym typeface="Open Sans"/>
                        </a:rPr>
                        <a:t>Niederig</a:t>
                      </a:r>
                      <a:endParaRPr sz="11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291750">
                <a:tc>
                  <a:txBody>
                    <a:bodyPr/>
                    <a:lstStyle/>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Vertrauen in die eigenen Fähigkeiten</a:t>
                      </a:r>
                      <a:endParaRPr sz="1100" u="none" cap="none" strike="noStrike"/>
                    </a:p>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Selbstakzeptanz</a:t>
                      </a:r>
                      <a:endParaRPr sz="1400" u="none" cap="none" strike="noStrike"/>
                    </a:p>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Keine Sorgen über die Gedanken anderer</a:t>
                      </a:r>
                      <a:endParaRPr sz="1400" u="none" cap="none" strike="noStrike"/>
                    </a:p>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Optimismus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Wenig Vertrauen</a:t>
                      </a:r>
                      <a:endParaRPr sz="1100" u="none" cap="none" strike="noStrike"/>
                    </a:p>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Jemand/etwas anderes sein wollen</a:t>
                      </a:r>
                      <a:endParaRPr sz="1400" u="none" cap="none" strike="noStrike"/>
                    </a:p>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Immer überlegen, was andere denken</a:t>
                      </a:r>
                      <a:endParaRPr sz="1400" u="none" cap="none" strike="noStrike"/>
                    </a:p>
                    <a:p>
                      <a:pPr indent="-244316" lvl="1" marL="488632" marR="0" rtl="0" algn="l">
                        <a:lnSpc>
                          <a:spcPct val="120000"/>
                        </a:lnSpc>
                        <a:spcBef>
                          <a:spcPts val="0"/>
                        </a:spcBef>
                        <a:spcAft>
                          <a:spcPts val="0"/>
                        </a:spcAft>
                        <a:buClr>
                          <a:srgbClr val="FFFFFF"/>
                        </a:buClr>
                        <a:buSzPts val="2700"/>
                        <a:buFont typeface="Arial"/>
                        <a:buChar char="•"/>
                      </a:pPr>
                      <a:r>
                        <a:rPr lang="en-US" sz="2700">
                          <a:solidFill>
                            <a:srgbClr val="FFFFFF"/>
                          </a:solidFill>
                          <a:latin typeface="Open Sans"/>
                          <a:ea typeface="Open Sans"/>
                          <a:cs typeface="Open Sans"/>
                          <a:sym typeface="Open Sans"/>
                        </a:rPr>
                        <a:t>Pessimismus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145" name="Google Shape;145;p8"/>
          <p:cNvPicPr preferRelativeResize="0"/>
          <p:nvPr/>
        </p:nvPicPr>
        <p:blipFill rotWithShape="1">
          <a:blip r:embed="rId3">
            <a:alphaModFix/>
          </a:blip>
          <a:srcRect b="0" l="0" r="0" t="0"/>
          <a:stretch/>
        </p:blipFill>
        <p:spPr>
          <a:xfrm>
            <a:off x="7049623" y="6324773"/>
            <a:ext cx="3598041" cy="2374707"/>
          </a:xfrm>
          <a:prstGeom prst="rect">
            <a:avLst/>
          </a:prstGeom>
          <a:noFill/>
          <a:ln>
            <a:noFill/>
          </a:ln>
        </p:spPr>
      </p:pic>
      <p:sp>
        <p:nvSpPr>
          <p:cNvPr id="146" name="Google Shape;146;p8"/>
          <p:cNvSpPr txBox="1"/>
          <p:nvPr/>
        </p:nvSpPr>
        <p:spPr>
          <a:xfrm>
            <a:off x="1358948" y="676275"/>
            <a:ext cx="15231600" cy="8775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700"/>
              <a:buFont typeface="Arial"/>
              <a:buNone/>
            </a:pPr>
            <a:r>
              <a:rPr lang="en-US" sz="5700">
                <a:solidFill>
                  <a:srgbClr val="FFFFFF"/>
                </a:solidFill>
                <a:latin typeface="Arimo"/>
                <a:ea typeface="Arimo"/>
                <a:cs typeface="Arimo"/>
                <a:sym typeface="Arimo"/>
              </a:rPr>
              <a:t>Hohes vs. niedriges Selbstbewusstsein</a:t>
            </a:r>
            <a:endParaRPr b="0" i="0" sz="1400" u="none" cap="none" strike="noStrike">
              <a:solidFill>
                <a:srgbClr val="000000"/>
              </a:solidFill>
              <a:latin typeface="Arial"/>
              <a:ea typeface="Arial"/>
              <a:cs typeface="Arial"/>
              <a:sym typeface="Arial"/>
            </a:endParaRPr>
          </a:p>
        </p:txBody>
      </p:sp>
      <p:pic>
        <p:nvPicPr>
          <p:cNvPr id="147" name="Google Shape;147;p8"/>
          <p:cNvPicPr preferRelativeResize="0"/>
          <p:nvPr/>
        </p:nvPicPr>
        <p:blipFill rotWithShape="1">
          <a:blip r:embed="rId4">
            <a:alphaModFix/>
          </a:blip>
          <a:srcRect b="49640" l="28681" r="38476" t="35073"/>
          <a:stretch/>
        </p:blipFill>
        <p:spPr>
          <a:xfrm>
            <a:off x="12777883" y="8420100"/>
            <a:ext cx="5334000" cy="139655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7CEDB"/>
        </a:solidFill>
      </p:bgPr>
    </p:bg>
    <p:spTree>
      <p:nvGrpSpPr>
        <p:cNvPr id="151" name="Shape 151"/>
        <p:cNvGrpSpPr/>
        <p:nvPr/>
      </p:nvGrpSpPr>
      <p:grpSpPr>
        <a:xfrm>
          <a:off x="0" y="0"/>
          <a:ext cx="0" cy="0"/>
          <a:chOff x="0" y="0"/>
          <a:chExt cx="0" cy="0"/>
        </a:xfrm>
      </p:grpSpPr>
      <p:sp>
        <p:nvSpPr>
          <p:cNvPr id="152" name="Google Shape;152;p9"/>
          <p:cNvSpPr txBox="1"/>
          <p:nvPr/>
        </p:nvSpPr>
        <p:spPr>
          <a:xfrm>
            <a:off x="9034741" y="530123"/>
            <a:ext cx="8773500" cy="8775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Clr>
                <a:srgbClr val="000000"/>
              </a:buClr>
              <a:buSzPts val="5700"/>
              <a:buFont typeface="Arial"/>
              <a:buNone/>
            </a:pPr>
            <a:r>
              <a:rPr lang="en-US" sz="5700">
                <a:solidFill>
                  <a:srgbClr val="FFFFFF"/>
                </a:solidFill>
                <a:latin typeface="Arimo"/>
                <a:ea typeface="Arimo"/>
                <a:cs typeface="Arimo"/>
                <a:sym typeface="Arimo"/>
              </a:rPr>
              <a:t>Warum dieses Tehma?</a:t>
            </a:r>
            <a:endParaRPr b="0" i="0" sz="1400" u="none" cap="none" strike="noStrike">
              <a:solidFill>
                <a:srgbClr val="000000"/>
              </a:solidFill>
              <a:latin typeface="Arial"/>
              <a:ea typeface="Arial"/>
              <a:cs typeface="Arial"/>
              <a:sym typeface="Arial"/>
            </a:endParaRPr>
          </a:p>
        </p:txBody>
      </p:sp>
      <p:sp>
        <p:nvSpPr>
          <p:cNvPr id="153" name="Google Shape;153;p9"/>
          <p:cNvSpPr txBox="1"/>
          <p:nvPr/>
        </p:nvSpPr>
        <p:spPr>
          <a:xfrm>
            <a:off x="9034741" y="2555336"/>
            <a:ext cx="8224500" cy="4596300"/>
          </a:xfrm>
          <a:prstGeom prst="rect">
            <a:avLst/>
          </a:prstGeom>
          <a:noFill/>
          <a:ln>
            <a:noFill/>
          </a:ln>
        </p:spPr>
        <p:txBody>
          <a:bodyPr anchorCtr="0" anchor="t" bIns="0" lIns="0" spcFirstLastPara="1" rIns="0" wrap="square" tIns="0">
            <a:spAutoFit/>
          </a:bodyPr>
          <a:lstStyle/>
          <a:p>
            <a:pPr indent="0" lvl="0" marL="0" marR="0" rtl="0" algn="l">
              <a:lnSpc>
                <a:spcPct val="119987"/>
              </a:lnSpc>
              <a:spcBef>
                <a:spcPts val="0"/>
              </a:spcBef>
              <a:spcAft>
                <a:spcPts val="0"/>
              </a:spcAft>
              <a:buClr>
                <a:srgbClr val="000000"/>
              </a:buClr>
              <a:buSzPts val="3177"/>
              <a:buFont typeface="Arial"/>
              <a:buNone/>
            </a:pPr>
            <a:r>
              <a:rPr lang="en-US" sz="3177">
                <a:solidFill>
                  <a:srgbClr val="FFFFFF"/>
                </a:solidFill>
                <a:latin typeface="Open Sans"/>
                <a:ea typeface="Open Sans"/>
                <a:cs typeface="Open Sans"/>
                <a:sym typeface="Open Sans"/>
              </a:rPr>
              <a:t>Die Situation ist ernst!</a:t>
            </a:r>
            <a:endParaRPr b="0" i="0" sz="1400" u="none" cap="none" strike="noStrike">
              <a:solidFill>
                <a:srgbClr val="000000"/>
              </a:solidFill>
              <a:latin typeface="Arial"/>
              <a:ea typeface="Arial"/>
              <a:cs typeface="Arial"/>
              <a:sym typeface="Arial"/>
            </a:endParaRPr>
          </a:p>
          <a:p>
            <a:pPr indent="0" lvl="0" marL="0" marR="0" rtl="0" algn="l">
              <a:lnSpc>
                <a:spcPct val="119987"/>
              </a:lnSpc>
              <a:spcBef>
                <a:spcPts val="0"/>
              </a:spcBef>
              <a:spcAft>
                <a:spcPts val="0"/>
              </a:spcAft>
              <a:buClr>
                <a:srgbClr val="000000"/>
              </a:buClr>
              <a:buSzPts val="3177"/>
              <a:buFont typeface="Arial"/>
              <a:buNone/>
            </a:pPr>
            <a:r>
              <a:t/>
            </a:r>
            <a:endParaRPr b="0" i="0" sz="3177" u="none" cap="none" strike="noStrike">
              <a:solidFill>
                <a:srgbClr val="FFFFFF"/>
              </a:solidFill>
              <a:latin typeface="Open Sans"/>
              <a:ea typeface="Open Sans"/>
              <a:cs typeface="Open Sans"/>
              <a:sym typeface="Open Sans"/>
            </a:endParaRPr>
          </a:p>
          <a:p>
            <a:pPr indent="0" lvl="0" marL="0" marR="0" rtl="0" algn="l">
              <a:lnSpc>
                <a:spcPct val="119987"/>
              </a:lnSpc>
              <a:spcBef>
                <a:spcPts val="0"/>
              </a:spcBef>
              <a:spcAft>
                <a:spcPts val="0"/>
              </a:spcAft>
              <a:buClr>
                <a:srgbClr val="000000"/>
              </a:buClr>
              <a:buSzPts val="3177"/>
              <a:buFont typeface="Arial"/>
              <a:buNone/>
            </a:pPr>
            <a:r>
              <a:rPr lang="en-US" sz="3177">
                <a:solidFill>
                  <a:srgbClr val="FFFFFF"/>
                </a:solidFill>
                <a:latin typeface="Open Sans"/>
                <a:ea typeface="Open Sans"/>
                <a:cs typeface="Open Sans"/>
                <a:sym typeface="Open Sans"/>
              </a:rPr>
              <a:t>Wir müssen:</a:t>
            </a:r>
            <a:endParaRPr b="0" i="0" sz="3177" u="none" cap="none" strike="noStrike">
              <a:solidFill>
                <a:srgbClr val="FFFFFF"/>
              </a:solidFill>
              <a:latin typeface="Open Sans"/>
              <a:ea typeface="Open Sans"/>
              <a:cs typeface="Open Sans"/>
              <a:sym typeface="Open Sans"/>
            </a:endParaRPr>
          </a:p>
          <a:p>
            <a:pPr indent="-343010" lvl="1" marL="686020" marR="0" rtl="0" algn="l">
              <a:lnSpc>
                <a:spcPct val="119987"/>
              </a:lnSpc>
              <a:spcBef>
                <a:spcPts val="0"/>
              </a:spcBef>
              <a:spcAft>
                <a:spcPts val="0"/>
              </a:spcAft>
              <a:buClr>
                <a:srgbClr val="FFFFFF"/>
              </a:buClr>
              <a:buSzPts val="3177"/>
              <a:buFont typeface="Arial"/>
              <a:buChar char="•"/>
            </a:pPr>
            <a:r>
              <a:rPr lang="en-US" sz="3177">
                <a:solidFill>
                  <a:srgbClr val="FFFFFF"/>
                </a:solidFill>
                <a:latin typeface="Open Sans"/>
                <a:ea typeface="Open Sans"/>
                <a:cs typeface="Open Sans"/>
                <a:sym typeface="Open Sans"/>
              </a:rPr>
              <a:t>Menschen helfen, Social Media besser zu nutzen</a:t>
            </a:r>
            <a:endParaRPr b="0" i="0" sz="1400" u="none" cap="none" strike="noStrike">
              <a:solidFill>
                <a:srgbClr val="000000"/>
              </a:solidFill>
              <a:latin typeface="Arial"/>
              <a:ea typeface="Arial"/>
              <a:cs typeface="Arial"/>
              <a:sym typeface="Arial"/>
            </a:endParaRPr>
          </a:p>
          <a:p>
            <a:pPr indent="-343010" lvl="1" marL="686020" marR="0" rtl="0" algn="l">
              <a:lnSpc>
                <a:spcPct val="119987"/>
              </a:lnSpc>
              <a:spcBef>
                <a:spcPts val="0"/>
              </a:spcBef>
              <a:spcAft>
                <a:spcPts val="0"/>
              </a:spcAft>
              <a:buClr>
                <a:srgbClr val="FFFFFF"/>
              </a:buClr>
              <a:buSzPts val="3177"/>
              <a:buFont typeface="Arial"/>
              <a:buChar char="•"/>
            </a:pPr>
            <a:r>
              <a:rPr lang="en-US" sz="3177">
                <a:solidFill>
                  <a:srgbClr val="FFFFFF"/>
                </a:solidFill>
                <a:latin typeface="Open Sans"/>
                <a:ea typeface="Open Sans"/>
                <a:cs typeface="Open Sans"/>
                <a:sym typeface="Open Sans"/>
              </a:rPr>
              <a:t>Ihnen beibringen, Fakes zu erkennen</a:t>
            </a:r>
            <a:endParaRPr b="0" i="0" sz="1400" u="none" cap="none" strike="noStrike">
              <a:solidFill>
                <a:srgbClr val="000000"/>
              </a:solidFill>
              <a:latin typeface="Arial"/>
              <a:ea typeface="Arial"/>
              <a:cs typeface="Arial"/>
              <a:sym typeface="Arial"/>
            </a:endParaRPr>
          </a:p>
          <a:p>
            <a:pPr indent="-343010" lvl="1" marL="686020" marR="0" rtl="0" algn="l">
              <a:lnSpc>
                <a:spcPct val="119987"/>
              </a:lnSpc>
              <a:spcBef>
                <a:spcPts val="0"/>
              </a:spcBef>
              <a:spcAft>
                <a:spcPts val="0"/>
              </a:spcAft>
              <a:buClr>
                <a:srgbClr val="FFFFFF"/>
              </a:buClr>
              <a:buSzPts val="3177"/>
              <a:buFont typeface="Arial"/>
              <a:buChar char="•"/>
            </a:pPr>
            <a:r>
              <a:rPr lang="en-US" sz="3177">
                <a:solidFill>
                  <a:srgbClr val="FFFFFF"/>
                </a:solidFill>
                <a:latin typeface="Open Sans"/>
                <a:ea typeface="Open Sans"/>
                <a:cs typeface="Open Sans"/>
                <a:sym typeface="Open Sans"/>
              </a:rPr>
              <a:t>Sie lehren, ihr eigenes Selbstbewusstsein aufzubauen</a:t>
            </a:r>
            <a:endParaRPr b="0" i="0" sz="1400" u="none" cap="none" strike="noStrike">
              <a:solidFill>
                <a:srgbClr val="000000"/>
              </a:solidFill>
              <a:latin typeface="Arial"/>
              <a:ea typeface="Arial"/>
              <a:cs typeface="Arial"/>
              <a:sym typeface="Arial"/>
            </a:endParaRPr>
          </a:p>
        </p:txBody>
      </p:sp>
      <p:pic>
        <p:nvPicPr>
          <p:cNvPr id="154" name="Google Shape;154;p9"/>
          <p:cNvPicPr preferRelativeResize="0"/>
          <p:nvPr/>
        </p:nvPicPr>
        <p:blipFill rotWithShape="1">
          <a:blip r:embed="rId3">
            <a:alphaModFix/>
          </a:blip>
          <a:srcRect b="0" l="0" r="0" t="0"/>
          <a:stretch/>
        </p:blipFill>
        <p:spPr>
          <a:xfrm>
            <a:off x="1028700" y="2723598"/>
            <a:ext cx="7319173" cy="4839803"/>
          </a:xfrm>
          <a:prstGeom prst="rect">
            <a:avLst/>
          </a:prstGeom>
          <a:noFill/>
          <a:ln>
            <a:noFill/>
          </a:ln>
        </p:spPr>
      </p:pic>
      <p:pic>
        <p:nvPicPr>
          <p:cNvPr id="155" name="Google Shape;155;p9"/>
          <p:cNvPicPr preferRelativeResize="0"/>
          <p:nvPr/>
        </p:nvPicPr>
        <p:blipFill rotWithShape="1">
          <a:blip r:embed="rId4">
            <a:alphaModFix/>
          </a:blip>
          <a:srcRect b="49640" l="28681" r="38476" t="35073"/>
          <a:stretch/>
        </p:blipFill>
        <p:spPr>
          <a:xfrm>
            <a:off x="6324600" y="8472117"/>
            <a:ext cx="6005491" cy="157236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78CD573031320488AF64526FD922714" ma:contentTypeVersion="19" ma:contentTypeDescription="Skapa ett nytt dokument." ma:contentTypeScope="" ma:versionID="711151ecfd376a24e79ec40845bec4a5">
  <xsd:schema xmlns:xsd="http://www.w3.org/2001/XMLSchema" xmlns:xs="http://www.w3.org/2001/XMLSchema" xmlns:p="http://schemas.microsoft.com/office/2006/metadata/properties" xmlns:ns2="8d9ac3d3-47f6-4f82-8b0f-6e41e1142e8f" xmlns:ns3="f07c4931-443c-47a5-b491-d456915e6e95" targetNamespace="http://schemas.microsoft.com/office/2006/metadata/properties" ma:root="true" ma:fieldsID="21880527f9710d4f70e4d89a9adf1424" ns2:_="" ns3:_="">
    <xsd:import namespace="8d9ac3d3-47f6-4f82-8b0f-6e41e1142e8f"/>
    <xsd:import namespace="f07c4931-443c-47a5-b491-d456915e6e95"/>
    <xsd:element name="properties">
      <xsd:complexType>
        <xsd:sequence>
          <xsd:element name="documentManagement">
            <xsd:complexType>
              <xsd:all>
                <xsd:element ref="ns2:_x00c5_rsklocka2019" minOccurs="0"/>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9ac3d3-47f6-4f82-8b0f-6e41e1142e8f" elementFormDefault="qualified">
    <xsd:import namespace="http://schemas.microsoft.com/office/2006/documentManagement/types"/>
    <xsd:import namespace="http://schemas.microsoft.com/office/infopath/2007/PartnerControls"/>
    <xsd:element name="_x00c5_rsklocka2019" ma:index="8" nillable="true" ma:displayName="Årsklocka 2019" ma:description="Avdelningens viktiga händelser under året" ma:format="Dropdown" ma:internalName="_x00c5_rsklocka2019">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c4b1dc2e-f1bf-44fe-adb8-0934cbdb865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Location" ma:index="25" nillable="true" ma:displayName="Location" ma:indexed="true" ma:internalName="MediaServiceLocation"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7c4931-443c-47a5-b491-d456915e6e95" elementFormDefault="qualified">
    <xsd:import namespace="http://schemas.microsoft.com/office/2006/documentManagement/types"/>
    <xsd:import namespace="http://schemas.microsoft.com/office/infopath/2007/PartnerControls"/>
    <xsd:element name="SharedWithUsers" ma:index="11"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Delat med information" ma:internalName="SharedWithDetails" ma:readOnly="true">
      <xsd:simpleType>
        <xsd:restriction base="dms:Note">
          <xsd:maxLength value="255"/>
        </xsd:restriction>
      </xsd:simpleType>
    </xsd:element>
    <xsd:element name="TaxCatchAll" ma:index="23" nillable="true" ma:displayName="Taxonomy Catch All Column" ma:hidden="true" ma:list="{dd120524-f048-41ee-b4ef-6f058839a8f5}" ma:internalName="TaxCatchAll" ma:showField="CatchAllData" ma:web="f07c4931-443c-47a5-b491-d456915e6e9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00c5_rsklocka2019 xmlns="8d9ac3d3-47f6-4f82-8b0f-6e41e1142e8f" xsi:nil="true"/>
    <lcf76f155ced4ddcb4097134ff3c332f xmlns="8d9ac3d3-47f6-4f82-8b0f-6e41e1142e8f">
      <Terms xmlns="http://schemas.microsoft.com/office/infopath/2007/PartnerControls"/>
    </lcf76f155ced4ddcb4097134ff3c332f>
    <TaxCatchAll xmlns="f07c4931-443c-47a5-b491-d456915e6e95" xsi:nil="true"/>
  </documentManagement>
</p:properties>
</file>

<file path=customXml/itemProps1.xml><?xml version="1.0" encoding="utf-8"?>
<ds:datastoreItem xmlns:ds="http://schemas.openxmlformats.org/officeDocument/2006/customXml" ds:itemID="{64C39A83-55F0-4B42-91BD-3948747F468C}"/>
</file>

<file path=customXml/itemProps2.xml><?xml version="1.0" encoding="utf-8"?>
<ds:datastoreItem xmlns:ds="http://schemas.openxmlformats.org/officeDocument/2006/customXml" ds:itemID="{71F1815C-A81E-4F65-A17D-B5EDCE585C62}"/>
</file>

<file path=customXml/itemProps3.xml><?xml version="1.0" encoding="utf-8"?>
<ds:datastoreItem xmlns:ds="http://schemas.openxmlformats.org/officeDocument/2006/customXml" ds:itemID="{742DC871-E18A-4D09-AFDC-2396E2EDD40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0x010100278CD573031320488AF64526FD922714</vt:lpwstr>
  </property>
</Properties>
</file>