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custom-properties" Target="docProps/custom.xml"/><Relationship Id="rId2" Type="http://schemas.openxmlformats.org/officeDocument/2006/relationships/officeDocument" Target="ppt/presentation.xml"/><Relationship Id="rId1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10287000" cx="18288000"/>
  <p:notesSz cx="6858000" cy="9144000"/>
  <p:embeddedFontLst>
    <p:embeddedFont>
      <p:font typeface="Arimo"/>
      <p:regular r:id="rId14"/>
      <p:bold r:id="rId15"/>
      <p:italic r:id="rId16"/>
      <p:boldItalic r:id="rId17"/>
    </p:embeddedFont>
    <p:embeddedFont>
      <p:font typeface="Open Sans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22" roundtripDataSignature="AMtx7mhBEbqzMkQ3FQmBYE1aIDepYhDww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font" Target="fonts/OpenSans-regular.fntdata"/><Relationship Id="rId8" Type="http://schemas.openxmlformats.org/officeDocument/2006/relationships/slide" Target="slides/slide3.xml"/><Relationship Id="rId21" Type="http://schemas.openxmlformats.org/officeDocument/2006/relationships/font" Target="fonts/OpenSans-boldItalic.fntdata"/><Relationship Id="rId3" Type="http://schemas.openxmlformats.org/officeDocument/2006/relationships/presProps" Target="presProps.xml"/><Relationship Id="rId12" Type="http://schemas.openxmlformats.org/officeDocument/2006/relationships/slide" Target="slides/slide7.xml"/><Relationship Id="rId17" Type="http://schemas.openxmlformats.org/officeDocument/2006/relationships/font" Target="fonts/Arimo-boldItalic.fntdata"/><Relationship Id="rId7" Type="http://schemas.openxmlformats.org/officeDocument/2006/relationships/slide" Target="slides/slide2.xml"/><Relationship Id="rId25" Type="http://schemas.openxmlformats.org/officeDocument/2006/relationships/customXml" Target="../customXml/item3.xml"/><Relationship Id="rId20" Type="http://schemas.openxmlformats.org/officeDocument/2006/relationships/font" Target="fonts/OpenSans-italic.fntdata"/><Relationship Id="rId2" Type="http://schemas.openxmlformats.org/officeDocument/2006/relationships/viewProps" Target="viewProps.xml"/><Relationship Id="rId16" Type="http://schemas.openxmlformats.org/officeDocument/2006/relationships/font" Target="fonts/Arimo-italic.fntdata"/><Relationship Id="rId11" Type="http://schemas.openxmlformats.org/officeDocument/2006/relationships/slide" Target="slides/slide6.xml"/><Relationship Id="rId1" Type="http://schemas.openxmlformats.org/officeDocument/2006/relationships/theme" Target="theme/theme1.xml"/><Relationship Id="rId6" Type="http://schemas.openxmlformats.org/officeDocument/2006/relationships/slide" Target="slides/slide1.xml"/><Relationship Id="rId24" Type="http://schemas.openxmlformats.org/officeDocument/2006/relationships/customXml" Target="../customXml/item2.xml"/><Relationship Id="rId15" Type="http://schemas.openxmlformats.org/officeDocument/2006/relationships/font" Target="fonts/Arimo-bold.fntdata"/><Relationship Id="rId5" Type="http://schemas.openxmlformats.org/officeDocument/2006/relationships/notesMaster" Target="notesMasters/notesMaster1.xml"/><Relationship Id="rId23" Type="http://schemas.openxmlformats.org/officeDocument/2006/relationships/customXml" Target="../customXml/item1.xml"/><Relationship Id="rId10" Type="http://schemas.openxmlformats.org/officeDocument/2006/relationships/slide" Target="slides/slide5.xml"/><Relationship Id="rId19" Type="http://schemas.openxmlformats.org/officeDocument/2006/relationships/font" Target="fonts/OpenSans-bold.fntdata"/><Relationship Id="rId22" Type="http://customschemas.google.com/relationships/presentationmetadata" Target="meta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Arim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2" name="Google Shape;9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1" name="Google Shape;101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9" name="Google Shape;10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7" name="Google Shape;11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5" name="Google Shape;125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3" name="Google Shape;133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5" name="Google Shape;145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9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0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0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1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1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3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3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4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14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5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5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15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5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7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7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7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1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8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8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8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Relationship Id="rId4" Type="http://schemas.openxmlformats.org/officeDocument/2006/relationships/image" Target="../media/image4.png"/><Relationship Id="rId5" Type="http://schemas.openxmlformats.org/officeDocument/2006/relationships/image" Target="../media/image10.png"/><Relationship Id="rId6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1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17.png"/><Relationship Id="rId5" Type="http://schemas.openxmlformats.org/officeDocument/2006/relationships/image" Target="../media/image14.png"/><Relationship Id="rId6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F3E45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3178154" y="3669120"/>
            <a:ext cx="12831900" cy="38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8002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17"/>
              <a:buFont typeface="Arial"/>
              <a:buNone/>
            </a:pPr>
            <a:r>
              <a:rPr b="0" i="0" lang="en-US" sz="5417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Live-Action-Rollenspiel-Präsentation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8002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17"/>
              <a:buFont typeface="Arial"/>
              <a:buNone/>
            </a:pPr>
            <a:r>
              <a:rPr b="0" i="0" lang="en-US" sz="5417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Firma: Trolls for 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8002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17"/>
              <a:buFont typeface="Arial"/>
              <a:buNone/>
            </a:pPr>
            <a:r>
              <a:rPr b="0" i="0" lang="en-US" sz="5417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Thema: </a:t>
            </a:r>
            <a:r>
              <a:rPr lang="en-US" sz="5417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Geschichtsleugung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5" name="Google Shape;85;p1"/>
          <p:cNvPicPr preferRelativeResize="0"/>
          <p:nvPr/>
        </p:nvPicPr>
        <p:blipFill rotWithShape="1">
          <a:blip r:embed="rId3">
            <a:alphaModFix/>
          </a:blip>
          <a:srcRect b="0" l="795" r="795" t="0"/>
          <a:stretch/>
        </p:blipFill>
        <p:spPr>
          <a:xfrm>
            <a:off x="13620998" y="9084296"/>
            <a:ext cx="4261506" cy="938052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"/>
          <p:cNvPicPr preferRelativeResize="0"/>
          <p:nvPr/>
        </p:nvPicPr>
        <p:blipFill rotWithShape="1">
          <a:blip r:embed="rId4">
            <a:alphaModFix/>
          </a:blip>
          <a:srcRect b="0" l="74" r="71" t="0"/>
          <a:stretch/>
        </p:blipFill>
        <p:spPr>
          <a:xfrm>
            <a:off x="13803488" y="360807"/>
            <a:ext cx="3896526" cy="2987196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 txBox="1"/>
          <p:nvPr/>
        </p:nvSpPr>
        <p:spPr>
          <a:xfrm>
            <a:off x="671690" y="445630"/>
            <a:ext cx="8454600" cy="88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839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20"/>
              <a:buFont typeface="Arial"/>
              <a:buNone/>
            </a:pPr>
            <a:r>
              <a:rPr b="0" i="0" lang="en-US" sz="162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COMBATING SOCIAL MEDIA DISINFORMATION AMONG YOUTH THROUGH LIVE ACTION ROLE PLAY (DIS-PLAY)</a:t>
            </a:r>
            <a:endParaRPr b="0" i="0" sz="1620" u="none" cap="none" strike="noStrike">
              <a:solidFill>
                <a:srgbClr val="F6CC47"/>
              </a:solidFill>
              <a:latin typeface="Arimo"/>
              <a:ea typeface="Arimo"/>
              <a:cs typeface="Arimo"/>
              <a:sym typeface="Arimo"/>
            </a:endParaRPr>
          </a:p>
          <a:p>
            <a:pPr indent="0" lvl="0" marL="0" marR="0" rtl="0" algn="ctr">
              <a:lnSpc>
                <a:spcPct val="12839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20"/>
              <a:buFont typeface="Arial"/>
              <a:buNone/>
            </a:pPr>
            <a:r>
              <a:t/>
            </a:r>
            <a:endParaRPr b="0" i="0" sz="1620" u="none" cap="none" strike="noStrike">
              <a:solidFill>
                <a:srgbClr val="F6CC47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88" name="Google Shape;88;p1"/>
          <p:cNvSpPr txBox="1"/>
          <p:nvPr/>
        </p:nvSpPr>
        <p:spPr>
          <a:xfrm>
            <a:off x="1003940" y="9543796"/>
            <a:ext cx="6587834" cy="6821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en-US" sz="210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Projektnummer: 2021-2-SE02-KA220-YOU-000051481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9" name="Google Shape;89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71690" y="1290603"/>
            <a:ext cx="3626167" cy="411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F3E45"/>
        </a:soli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/>
          <p:nvPr/>
        </p:nvSpPr>
        <p:spPr>
          <a:xfrm>
            <a:off x="2852626" y="2974613"/>
            <a:ext cx="12582600" cy="560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150"/>
              <a:buFont typeface="Arial"/>
              <a:buNone/>
            </a:pPr>
            <a:r>
              <a:rPr lang="en-US" sz="9150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Geschichts-</a:t>
            </a:r>
            <a:endParaRPr sz="9150">
              <a:solidFill>
                <a:srgbClr val="F6CC47"/>
              </a:solidFill>
              <a:latin typeface="Arimo"/>
              <a:ea typeface="Arimo"/>
              <a:cs typeface="Arimo"/>
              <a:sym typeface="Arimo"/>
            </a:endParaRPr>
          </a:p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150"/>
              <a:buFont typeface="Arial"/>
              <a:buNone/>
            </a:pPr>
            <a:r>
              <a:rPr lang="en-US" sz="9150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leugnung</a:t>
            </a:r>
            <a:endParaRPr sz="9150">
              <a:solidFill>
                <a:srgbClr val="F6CC47"/>
              </a:solidFill>
              <a:latin typeface="Arimo"/>
              <a:ea typeface="Arimo"/>
              <a:cs typeface="Arimo"/>
              <a:sym typeface="Arimo"/>
            </a:endParaRPr>
          </a:p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50"/>
              <a:buFont typeface="Arial"/>
              <a:buNone/>
            </a:pPr>
            <a:r>
              <a:rPr lang="en-US" sz="3450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Nur Erfinden ist besser als Vergessen!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545262">
            <a:off x="1327974" y="731326"/>
            <a:ext cx="4092512" cy="411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688966" y="914037"/>
            <a:ext cx="1045280" cy="3932089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5200510" y="731326"/>
            <a:ext cx="1579054" cy="411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2"/>
          <p:cNvPicPr preferRelativeResize="0"/>
          <p:nvPr/>
        </p:nvPicPr>
        <p:blipFill rotWithShape="1">
          <a:blip r:embed="rId6">
            <a:alphaModFix/>
          </a:blip>
          <a:srcRect b="0" l="611" r="611" t="0"/>
          <a:stretch/>
        </p:blipFill>
        <p:spPr>
          <a:xfrm>
            <a:off x="6298196" y="8646930"/>
            <a:ext cx="5691609" cy="12259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F3E45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/>
          <p:nvPr/>
        </p:nvSpPr>
        <p:spPr>
          <a:xfrm>
            <a:off x="9144000" y="565317"/>
            <a:ext cx="9382982" cy="114967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50"/>
              <a:buFont typeface="Arial"/>
              <a:buNone/>
            </a:pPr>
            <a:r>
              <a:rPr b="0" i="0" lang="en-US" sz="555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HEUTE IM BÜRO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3"/>
          <p:cNvSpPr txBox="1"/>
          <p:nvPr/>
        </p:nvSpPr>
        <p:spPr>
          <a:xfrm>
            <a:off x="9144000" y="2592960"/>
            <a:ext cx="8445000" cy="41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44316" lvl="1" marL="488632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700"/>
              <a:buFont typeface="Arial"/>
              <a:buChar char="•"/>
            </a:pPr>
            <a:r>
              <a:rPr b="0" i="0" lang="en-US" sz="27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EINFÜHRUNG IN </a:t>
            </a:r>
            <a:r>
              <a:rPr b="1" lang="en-US" sz="2700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GESCHICHTSLEUGUNG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4316" lvl="1" marL="488632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700"/>
              <a:buFont typeface="Arial"/>
              <a:buChar char="•"/>
            </a:pPr>
            <a:r>
              <a:rPr b="0" i="0" lang="en-US" sz="27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HINTERGRUND ZUM THEMA UND WARUM WIR ES BEHANDELN SOLLTEN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4316" lvl="1" marL="488632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700"/>
              <a:buFont typeface="Arial"/>
              <a:buChar char="•"/>
            </a:pPr>
            <a:r>
              <a:rPr b="0" i="0" lang="en-US" sz="27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MOTIVATION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4316" lvl="1" marL="488632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700"/>
              <a:buFont typeface="Arial"/>
              <a:buChar char="•"/>
            </a:pPr>
            <a:r>
              <a:rPr b="0" i="0" lang="en-US" sz="27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ANLEITUNGEN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4316" lvl="1" marL="488632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700"/>
              <a:buFont typeface="Arial"/>
              <a:buChar char="•"/>
            </a:pPr>
            <a:r>
              <a:rPr b="0" i="0" lang="en-US" sz="27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ZIEL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5" name="Google Shape;105;p3"/>
          <p:cNvPicPr preferRelativeResize="0"/>
          <p:nvPr/>
        </p:nvPicPr>
        <p:blipFill rotWithShape="1">
          <a:blip r:embed="rId3">
            <a:alphaModFix/>
          </a:blip>
          <a:srcRect b="0" l="669" r="669" t="0"/>
          <a:stretch/>
        </p:blipFill>
        <p:spPr>
          <a:xfrm>
            <a:off x="6372631" y="8380828"/>
            <a:ext cx="5186174" cy="11184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28700" y="2540226"/>
            <a:ext cx="7298980" cy="411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F3E45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4"/>
          <p:cNvPicPr preferRelativeResize="0"/>
          <p:nvPr/>
        </p:nvPicPr>
        <p:blipFill rotWithShape="1">
          <a:blip r:embed="rId3">
            <a:alphaModFix/>
          </a:blip>
          <a:srcRect b="0" l="722" r="722" t="0"/>
          <a:stretch/>
        </p:blipFill>
        <p:spPr>
          <a:xfrm>
            <a:off x="6741332" y="8739595"/>
            <a:ext cx="4805337" cy="103741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4"/>
          <p:cNvSpPr txBox="1"/>
          <p:nvPr/>
        </p:nvSpPr>
        <p:spPr>
          <a:xfrm>
            <a:off x="1358956" y="676275"/>
            <a:ext cx="8773439" cy="118365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</a:pPr>
            <a:r>
              <a:rPr b="0" i="0" lang="en-US" sz="570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THEMENHINTERGRUND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4"/>
          <p:cNvSpPr txBox="1"/>
          <p:nvPr/>
        </p:nvSpPr>
        <p:spPr>
          <a:xfrm>
            <a:off x="1358956" y="3086100"/>
            <a:ext cx="8224500" cy="26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Die Menschen bilden sich viel auf ihre jämmerlich kurze Geschichte ein.</a:t>
            </a:r>
            <a:endParaRPr sz="3000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sz="3000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Wenn es dabei zu Uneinigkeiten kommt, streiten sie sich oft, und wir generieren Profit!</a:t>
            </a:r>
            <a:endParaRPr sz="3000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4" name="Google Shape;114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823309" y="1977345"/>
            <a:ext cx="5386198" cy="53828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F3E45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5"/>
          <p:cNvPicPr preferRelativeResize="0"/>
          <p:nvPr/>
        </p:nvPicPr>
        <p:blipFill rotWithShape="1">
          <a:blip r:embed="rId3">
            <a:alphaModFix/>
          </a:blip>
          <a:srcRect b="0" l="722" r="722" t="0"/>
          <a:stretch/>
        </p:blipFill>
        <p:spPr>
          <a:xfrm>
            <a:off x="6937713" y="8739595"/>
            <a:ext cx="4805337" cy="103741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5"/>
          <p:cNvSpPr txBox="1"/>
          <p:nvPr/>
        </p:nvSpPr>
        <p:spPr>
          <a:xfrm>
            <a:off x="7681574" y="530125"/>
            <a:ext cx="10126500" cy="8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</a:pPr>
            <a:r>
              <a:rPr b="0" i="0" lang="en-US" sz="570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WARUM DIESES THEMA?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5"/>
          <p:cNvSpPr txBox="1"/>
          <p:nvPr/>
        </p:nvSpPr>
        <p:spPr>
          <a:xfrm>
            <a:off x="7991575" y="1945725"/>
            <a:ext cx="9267600" cy="33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42280" lvl="1" marL="484560" marR="0" rtl="0" algn="l">
              <a:lnSpc>
                <a:spcPct val="120022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677"/>
              <a:buFont typeface="Arial"/>
              <a:buChar char="•"/>
            </a:pPr>
            <a:r>
              <a:rPr lang="en-US" sz="2677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Da Menschen nicht sehr lange leben, ist es einfach, ihnen Geschichten von vor ein paar hundert Jahren aufzutischen, die sie dann glauben.</a:t>
            </a:r>
            <a:endParaRPr sz="2677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42280" lvl="1" marL="484561" marR="0" rtl="0" algn="l">
              <a:lnSpc>
                <a:spcPct val="120022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677"/>
              <a:buFont typeface="Open Sans"/>
              <a:buChar char="•"/>
            </a:pPr>
            <a:r>
              <a:rPr lang="en-US" sz="2677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Die Firma hat vermeldet, dass sie diesen Monat mal wieder den Fokus auf Streit und Zwietracht legen will. Uneinigkeit über die eigene Geschichte ist ein einfacher Startpunkt dafür.</a:t>
            </a:r>
            <a:endParaRPr sz="2677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2" name="Google Shape;122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15861" y="1509532"/>
            <a:ext cx="6065709" cy="60505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F3E45"/>
        </a:solid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6"/>
          <p:cNvSpPr txBox="1"/>
          <p:nvPr/>
        </p:nvSpPr>
        <p:spPr>
          <a:xfrm>
            <a:off x="8827768" y="676275"/>
            <a:ext cx="8773440" cy="160639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</a:pPr>
            <a:r>
              <a:rPr b="0" i="0" lang="en-US" sz="570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MOTIVATION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6"/>
          <p:cNvSpPr txBox="1"/>
          <p:nvPr/>
        </p:nvSpPr>
        <p:spPr>
          <a:xfrm>
            <a:off x="8165726" y="4280200"/>
            <a:ext cx="9093600" cy="18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96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664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DER VORSTAND</a:t>
            </a:r>
            <a:r>
              <a:rPr lang="en-US" sz="2664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0" i="0" lang="en-US" sz="2664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WILL EINIGE MITARBEITER*INNEN ENTLASSEN, ALSO MÜSSEN SIE IHRE FÄHIGKEITEN UNTER BEWEIS STELLEN, UM IHREN ARBEITSPLATZ ZU BEHALTEN.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9" name="Google Shape;129;p6"/>
          <p:cNvPicPr preferRelativeResize="0"/>
          <p:nvPr/>
        </p:nvPicPr>
        <p:blipFill rotWithShape="1">
          <a:blip r:embed="rId3">
            <a:alphaModFix/>
          </a:blip>
          <a:srcRect b="0" l="722" r="722" t="0"/>
          <a:stretch/>
        </p:blipFill>
        <p:spPr>
          <a:xfrm>
            <a:off x="6748371" y="8927713"/>
            <a:ext cx="4805337" cy="10374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47207" y="1989392"/>
            <a:ext cx="5958974" cy="58770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F3E45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7"/>
          <p:cNvSpPr txBox="1"/>
          <p:nvPr/>
        </p:nvSpPr>
        <p:spPr>
          <a:xfrm>
            <a:off x="827242" y="430376"/>
            <a:ext cx="16432058" cy="11028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b="0" i="0" lang="en-US" sz="720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ANLEITUNGEN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7"/>
          <p:cNvSpPr txBox="1"/>
          <p:nvPr/>
        </p:nvSpPr>
        <p:spPr>
          <a:xfrm>
            <a:off x="6493550" y="5217700"/>
            <a:ext cx="5795700" cy="409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97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64"/>
              <a:buFont typeface="Arial"/>
              <a:buNone/>
            </a:pPr>
            <a:r>
              <a:rPr b="0" i="0" lang="en-US" sz="3564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SCHRITT ZWEI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1999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-"/>
            </a:pPr>
            <a:r>
              <a:rPr lang="en-US" sz="2376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Erfinden Sie in der Gruppe “Fakten” dazu, wie es tatsächlich abgelaufen ist. Achten Sie vor allem darauf, dass Sie erklären, warum das Event </a:t>
            </a:r>
            <a:r>
              <a:rPr i="1" lang="en-US" sz="2376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nicht</a:t>
            </a:r>
            <a:r>
              <a:rPr lang="en-US" sz="2376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 so war, wie alle glauben.</a:t>
            </a:r>
            <a:endParaRPr sz="2376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79476" lvl="0" marL="457200" marR="0" rtl="0" algn="l">
              <a:lnSpc>
                <a:spcPct val="119991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376"/>
              <a:buFont typeface="Open Sans"/>
              <a:buChar char="-"/>
            </a:pPr>
            <a:r>
              <a:rPr lang="en-US" sz="2376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Bonusaufgabe: Überlegen Sie sich eine wilde Verschwörungstheorie und verknüpfen Sie andere Events damit</a:t>
            </a:r>
            <a:endParaRPr sz="2376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37" name="Google Shape;137;p7"/>
          <p:cNvPicPr preferRelativeResize="0"/>
          <p:nvPr/>
        </p:nvPicPr>
        <p:blipFill rotWithShape="1">
          <a:blip r:embed="rId3">
            <a:alphaModFix/>
          </a:blip>
          <a:srcRect b="0" l="722" r="722" t="0"/>
          <a:stretch/>
        </p:blipFill>
        <p:spPr>
          <a:xfrm>
            <a:off x="14184612" y="9269650"/>
            <a:ext cx="3414572" cy="737162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7"/>
          <p:cNvSpPr txBox="1"/>
          <p:nvPr/>
        </p:nvSpPr>
        <p:spPr>
          <a:xfrm>
            <a:off x="258350" y="5212200"/>
            <a:ext cx="6235200" cy="27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97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64"/>
              <a:buFont typeface="Arial"/>
              <a:buNone/>
            </a:pPr>
            <a:r>
              <a:rPr b="0" i="0" lang="en-US" sz="3564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SCHRITT 1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4998" lvl="1" marL="429997" marR="0" rtl="0" algn="l">
              <a:lnSpc>
                <a:spcPct val="119991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376"/>
              <a:buFont typeface="Arial"/>
              <a:buChar char="•"/>
            </a:pPr>
            <a:r>
              <a:rPr lang="en-US" sz="2376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Bilden sie Dreier- bis Fünfergruppen und überlegen sie sich ein historisches Event, das sie leugnen oder verfälschen wollen. Wenn ihnen keines einfällt, fragen Sie nach!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7"/>
          <p:cNvSpPr txBox="1"/>
          <p:nvPr/>
        </p:nvSpPr>
        <p:spPr>
          <a:xfrm>
            <a:off x="12289150" y="5203850"/>
            <a:ext cx="5630100" cy="19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SCHRITT DREI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7170" lvl="1" marL="434340" marR="0" rtl="0" algn="l">
              <a:lnSpc>
                <a:spcPct val="119958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Erstellen Sie Material wie Posts, Artikel oder Websites, die über Ihre Version des Ereignisses aufklären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0" name="Google Shape;140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07797" y="1640171"/>
            <a:ext cx="3339572" cy="3318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661986" y="1395907"/>
            <a:ext cx="4216525" cy="3562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2500530" y="1984254"/>
            <a:ext cx="3338701" cy="31592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F3E45"/>
        </a:solidFill>
      </p:bgPr>
    </p:bg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8"/>
          <p:cNvPicPr preferRelativeResize="0"/>
          <p:nvPr/>
        </p:nvPicPr>
        <p:blipFill rotWithShape="1">
          <a:blip r:embed="rId3">
            <a:alphaModFix/>
          </a:blip>
          <a:srcRect b="0" l="611" r="611" t="0"/>
          <a:stretch/>
        </p:blipFill>
        <p:spPr>
          <a:xfrm>
            <a:off x="6298196" y="8457419"/>
            <a:ext cx="5691609" cy="1225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199104">
            <a:off x="774652" y="2390318"/>
            <a:ext cx="4275413" cy="4152495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8"/>
          <p:cNvSpPr txBox="1"/>
          <p:nvPr/>
        </p:nvSpPr>
        <p:spPr>
          <a:xfrm>
            <a:off x="1981200" y="2270058"/>
            <a:ext cx="16108520" cy="942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0" i="0" lang="en-US" sz="600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DAS ZIEL FÜR HEUTE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8"/>
          <p:cNvSpPr txBox="1"/>
          <p:nvPr/>
        </p:nvSpPr>
        <p:spPr>
          <a:xfrm>
            <a:off x="4307270" y="4180857"/>
            <a:ext cx="13280700" cy="27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-US" sz="27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Jedes Team wird  am Ende des Arbeitstages die Ergebnisse ihrer Arbeit präsentieren, eins nach dem anderen.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50"/>
              <a:buFont typeface="Arial"/>
              <a:buNone/>
            </a:pPr>
            <a:r>
              <a:rPr b="0" i="0" lang="en-US" sz="315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MÖGE HEUTE UNSER GEMEINSTER TAG SEIN!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8CD573031320488AF64526FD922714" ma:contentTypeVersion="19" ma:contentTypeDescription="Skapa ett nytt dokument." ma:contentTypeScope="" ma:versionID="711151ecfd376a24e79ec40845bec4a5">
  <xsd:schema xmlns:xsd="http://www.w3.org/2001/XMLSchema" xmlns:xs="http://www.w3.org/2001/XMLSchema" xmlns:p="http://schemas.microsoft.com/office/2006/metadata/properties" xmlns:ns2="8d9ac3d3-47f6-4f82-8b0f-6e41e1142e8f" xmlns:ns3="f07c4931-443c-47a5-b491-d456915e6e95" targetNamespace="http://schemas.microsoft.com/office/2006/metadata/properties" ma:root="true" ma:fieldsID="21880527f9710d4f70e4d89a9adf1424" ns2:_="" ns3:_="">
    <xsd:import namespace="8d9ac3d3-47f6-4f82-8b0f-6e41e1142e8f"/>
    <xsd:import namespace="f07c4931-443c-47a5-b491-d456915e6e95"/>
    <xsd:element name="properties">
      <xsd:complexType>
        <xsd:sequence>
          <xsd:element name="documentManagement">
            <xsd:complexType>
              <xsd:all>
                <xsd:element ref="ns2:_x00c5_rsklocka2019" minOccurs="0"/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9ac3d3-47f6-4f82-8b0f-6e41e1142e8f" elementFormDefault="qualified">
    <xsd:import namespace="http://schemas.microsoft.com/office/2006/documentManagement/types"/>
    <xsd:import namespace="http://schemas.microsoft.com/office/infopath/2007/PartnerControls"/>
    <xsd:element name="_x00c5_rsklocka2019" ma:index="8" nillable="true" ma:displayName="Årsklocka 2019" ma:description="Avdelningens viktiga händelser under året" ma:format="Dropdown" ma:internalName="_x00c5_rsklocka2019">
      <xsd:simpleType>
        <xsd:restriction base="dms:Text">
          <xsd:maxLength value="255"/>
        </xsd:restriction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eringar" ma:readOnly="false" ma:fieldId="{5cf76f15-5ced-4ddc-b409-7134ff3c332f}" ma:taxonomyMulti="true" ma:sspId="c4b1dc2e-f1bf-44fe-adb8-0934cbdb865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7c4931-443c-47a5-b491-d456915e6e95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d120524-f048-41ee-b4ef-6f058839a8f5}" ma:internalName="TaxCatchAll" ma:showField="CatchAllData" ma:web="f07c4931-443c-47a5-b491-d456915e6e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x00c5_rsklocka2019 xmlns="8d9ac3d3-47f6-4f82-8b0f-6e41e1142e8f" xsi:nil="true"/>
    <lcf76f155ced4ddcb4097134ff3c332f xmlns="8d9ac3d3-47f6-4f82-8b0f-6e41e1142e8f">
      <Terms xmlns="http://schemas.microsoft.com/office/infopath/2007/PartnerControls"/>
    </lcf76f155ced4ddcb4097134ff3c332f>
    <TaxCatchAll xmlns="f07c4931-443c-47a5-b491-d456915e6e95" xsi:nil="true"/>
  </documentManagement>
</p:properties>
</file>

<file path=customXml/itemProps1.xml><?xml version="1.0" encoding="utf-8"?>
<ds:datastoreItem xmlns:ds="http://schemas.openxmlformats.org/officeDocument/2006/customXml" ds:itemID="{7F00FB60-8F80-4A4B-B0EA-D3EF39309771}"/>
</file>

<file path=customXml/itemProps2.xml><?xml version="1.0" encoding="utf-8"?>
<ds:datastoreItem xmlns:ds="http://schemas.openxmlformats.org/officeDocument/2006/customXml" ds:itemID="{E4ACA6E0-1A70-446A-8185-CBBFB2BBF75B}"/>
</file>

<file path=customXml/itemProps3.xml><?xml version="1.0" encoding="utf-8"?>
<ds:datastoreItem xmlns:ds="http://schemas.openxmlformats.org/officeDocument/2006/customXml" ds:itemID="{D99869F2-3215-4B9E-8780-F14C5FDAF1CE}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0x010100278CD573031320488AF64526FD922714</vt:lpwstr>
  </property>
</Properties>
</file>