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Arimo"/>
      <p:regular r:id="rId14"/>
      <p:bold r:id="rId15"/>
      <p:italic r:id="rId16"/>
      <p:boldItalic r:id="rId17"/>
    </p:embeddedFont>
    <p:embeddedFont>
      <p:font typeface="Open Sans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jfIokzulNl9MNp60YDQxZ2+P9p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OpenSans-regular.fntdata"/><Relationship Id="rId8" Type="http://schemas.openxmlformats.org/officeDocument/2006/relationships/slide" Target="slides/slide3.xml"/><Relationship Id="rId21" Type="http://schemas.openxmlformats.org/officeDocument/2006/relationships/font" Target="fonts/OpenSans-boldItalic.fntdata"/><Relationship Id="rId3" Type="http://schemas.openxmlformats.org/officeDocument/2006/relationships/presProps" Target="presProps.xml"/><Relationship Id="rId12" Type="http://schemas.openxmlformats.org/officeDocument/2006/relationships/slide" Target="slides/slide7.xml"/><Relationship Id="rId17" Type="http://schemas.openxmlformats.org/officeDocument/2006/relationships/font" Target="fonts/Arimo-boldItalic.fntdata"/><Relationship Id="rId7" Type="http://schemas.openxmlformats.org/officeDocument/2006/relationships/slide" Target="slides/slide2.xml"/><Relationship Id="rId25" Type="http://schemas.openxmlformats.org/officeDocument/2006/relationships/customXml" Target="../customXml/item3.xml"/><Relationship Id="rId20" Type="http://schemas.openxmlformats.org/officeDocument/2006/relationships/font" Target="fonts/OpenSans-italic.fntdata"/><Relationship Id="rId2" Type="http://schemas.openxmlformats.org/officeDocument/2006/relationships/viewProps" Target="viewProps.xml"/><Relationship Id="rId16" Type="http://schemas.openxmlformats.org/officeDocument/2006/relationships/font" Target="fonts/Arimo-italic.fntdata"/><Relationship Id="rId11" Type="http://schemas.openxmlformats.org/officeDocument/2006/relationships/slide" Target="slides/slide6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24" Type="http://schemas.openxmlformats.org/officeDocument/2006/relationships/customXml" Target="../customXml/item2.xml"/><Relationship Id="rId15" Type="http://schemas.openxmlformats.org/officeDocument/2006/relationships/font" Target="fonts/Arimo-bold.fntdata"/><Relationship Id="rId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" Target="slides/slide5.xml"/><Relationship Id="rId19" Type="http://schemas.openxmlformats.org/officeDocument/2006/relationships/font" Target="fonts/OpenSans-bold.fntdata"/><Relationship Id="rId22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Arim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5" name="Google Shape;12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5" Type="http://schemas.openxmlformats.org/officeDocument/2006/relationships/image" Target="../media/image16.png"/><Relationship Id="rId6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3178154" y="3669120"/>
            <a:ext cx="12831900" cy="38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Live-Action-Rollenspiel-Präsentation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Firma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: Trolls 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for</a:t>
            </a: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17"/>
              <a:buFont typeface="Arial"/>
              <a:buNone/>
            </a:pPr>
            <a:r>
              <a:rPr b="0" i="0" lang="en-US" sz="5417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Thema: Social Medi</a:t>
            </a:r>
            <a:r>
              <a:rPr lang="en-US" sz="5417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a und Selbstbild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795" r="795" t="0"/>
          <a:stretch/>
        </p:blipFill>
        <p:spPr>
          <a:xfrm>
            <a:off x="13620998" y="9084296"/>
            <a:ext cx="4261506" cy="938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 b="0" l="74" r="71" t="0"/>
          <a:stretch/>
        </p:blipFill>
        <p:spPr>
          <a:xfrm>
            <a:off x="13803488" y="360807"/>
            <a:ext cx="3896526" cy="298719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671690" y="445630"/>
            <a:ext cx="8454600" cy="88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rPr b="0" i="0" lang="en-US" sz="162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COMBATING SOCIAL MEDIA DISINFORMATION AMONG YOUTH THROUGH LIVE ACTION ROLE PLAY (DIS-PLAY)</a:t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2839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20"/>
              <a:buFont typeface="Arial"/>
              <a:buNone/>
            </a:pPr>
            <a:r>
              <a:t/>
            </a:r>
            <a:endParaRPr b="0" i="0" sz="1620" u="none" cap="none" strike="noStrike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03940" y="9543796"/>
            <a:ext cx="6587834" cy="6821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-US" sz="21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Projektnummer: 2021-2-SE02-KA220-YOU-000051481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1690" y="1290603"/>
            <a:ext cx="3626167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2852626" y="2974613"/>
            <a:ext cx="12582600" cy="5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lang="en-US" sz="91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Social Media &amp;</a:t>
            </a:r>
            <a:endParaRPr sz="915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150"/>
              <a:buFont typeface="Arial"/>
              <a:buNone/>
            </a:pPr>
            <a:r>
              <a:rPr lang="en-US" sz="915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Selbstbild</a:t>
            </a:r>
            <a:endParaRPr sz="9150">
              <a:solidFill>
                <a:srgbClr val="F6CC47"/>
              </a:solidFill>
              <a:latin typeface="Arimo"/>
              <a:ea typeface="Arimo"/>
              <a:cs typeface="Arimo"/>
              <a:sym typeface="Arimo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60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“Bringen wir die Menschen dazu, sich slebst zu hassen!”</a:t>
            </a:r>
            <a:endParaRPr b="0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545262">
            <a:off x="1327974" y="731326"/>
            <a:ext cx="4092512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688966" y="914037"/>
            <a:ext cx="1045280" cy="3932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5200510" y="731326"/>
            <a:ext cx="1579054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6">
            <a:alphaModFix/>
          </a:blip>
          <a:srcRect b="0" l="611" r="611" t="0"/>
          <a:stretch/>
        </p:blipFill>
        <p:spPr>
          <a:xfrm>
            <a:off x="6298196" y="8646930"/>
            <a:ext cx="5691609" cy="1225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9144000" y="565317"/>
            <a:ext cx="9382982" cy="1149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50"/>
              <a:buFont typeface="Arial"/>
              <a:buNone/>
            </a:pPr>
            <a:r>
              <a:rPr b="0" i="0" lang="en-US" sz="555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HEUTE IM BÜRO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9144000" y="2592960"/>
            <a:ext cx="8445000" cy="41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EINFÜHRUNG IN </a:t>
            </a:r>
            <a:r>
              <a:rPr lang="en-US" sz="27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SOCIAL MEDIA</a:t>
            </a:r>
            <a:endParaRPr b="1" sz="27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HINTERGRUND ZUM THEMA UND WARUM WIR ES BEHANDELN SOLLTEN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MOTIVATION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4316" lvl="1" marL="488632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700"/>
              <a:buFont typeface="Arial"/>
              <a:buChar char="•"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ZIEL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3"/>
          <p:cNvPicPr preferRelativeResize="0"/>
          <p:nvPr/>
        </p:nvPicPr>
        <p:blipFill rotWithShape="1">
          <a:blip r:embed="rId3">
            <a:alphaModFix/>
          </a:blip>
          <a:srcRect b="0" l="669" r="669" t="0"/>
          <a:stretch/>
        </p:blipFill>
        <p:spPr>
          <a:xfrm>
            <a:off x="6372631" y="8380828"/>
            <a:ext cx="5186174" cy="1118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28700" y="2540226"/>
            <a:ext cx="729898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1332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4"/>
          <p:cNvSpPr txBox="1"/>
          <p:nvPr/>
        </p:nvSpPr>
        <p:spPr>
          <a:xfrm>
            <a:off x="1358956" y="676275"/>
            <a:ext cx="8773439" cy="11836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THEMENHINTERGRUND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"/>
          <p:cNvSpPr txBox="1"/>
          <p:nvPr/>
        </p:nvSpPr>
        <p:spPr>
          <a:xfrm>
            <a:off x="1358956" y="3086100"/>
            <a:ext cx="82245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Soziale Medien schaffen Selbstzweifel und verringern das Selbstvertrauen der Menschen - Das können wir nutzen!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Mechanismen: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191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3000"/>
              <a:buFont typeface="Open Sans"/>
              <a:buChar char="-"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FOMO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191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3000"/>
              <a:buFont typeface="Open Sans"/>
              <a:buChar char="-"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EINSAMKEIT, NEID, STRESS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191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3000"/>
              <a:buFont typeface="Open Sans"/>
              <a:buChar char="-"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DEPRESSION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19100" lvl="0" marL="4572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3000"/>
              <a:buFont typeface="Open Sans"/>
              <a:buChar char="-"/>
            </a:pPr>
            <a:r>
              <a:rPr lang="en-US" sz="3000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SCHLECHTE SOZIALE SKILLS</a:t>
            </a:r>
            <a:endParaRPr sz="3000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23309" y="1977345"/>
            <a:ext cx="5386198" cy="5382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937713" y="8739595"/>
            <a:ext cx="4805337" cy="103741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 txBox="1"/>
          <p:nvPr/>
        </p:nvSpPr>
        <p:spPr>
          <a:xfrm>
            <a:off x="7681574" y="530125"/>
            <a:ext cx="10126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b="0" i="0" lang="en-US" sz="57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WARUM DIESES THEMA?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 txBox="1"/>
          <p:nvPr/>
        </p:nvSpPr>
        <p:spPr>
          <a:xfrm>
            <a:off x="7991575" y="1945725"/>
            <a:ext cx="9267600" cy="3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77"/>
              <a:buFont typeface="Arial"/>
              <a:buNone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Wenn junge Menschen denken, dass sie nicht gut genug sind, dann…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Suchen sie Bestätigung im Internet, unsere anderen Abteilungen werden leichtes Spiel haben, unsichere Menschen als Ziel auszumachen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2280" lvl="1" marL="484561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77"/>
              <a:buFont typeface="Arial"/>
              <a:buChar char="•"/>
            </a:pPr>
            <a:r>
              <a:rPr lang="en-US" sz="2677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Führt das zu Konflikten, von denen unser Unternehmen massiv profitiert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15861" y="1509532"/>
            <a:ext cx="6065709" cy="6050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"/>
          <p:cNvSpPr txBox="1"/>
          <p:nvPr/>
        </p:nvSpPr>
        <p:spPr>
          <a:xfrm>
            <a:off x="8827768" y="676275"/>
            <a:ext cx="87735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00"/>
              <a:buFont typeface="Arial"/>
              <a:buNone/>
            </a:pPr>
            <a:r>
              <a:rPr lang="en-US" sz="5700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Unser Plan: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 txBox="1"/>
          <p:nvPr/>
        </p:nvSpPr>
        <p:spPr>
          <a:xfrm>
            <a:off x="8165726" y="1994200"/>
            <a:ext cx="9093600" cy="3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97764" lvl="1" marL="91440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Char char="•"/>
            </a:pP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Zielgruppe: Jugendliche 15 – 25 Jahre. (Gen Z)</a:t>
            </a:r>
            <a:endParaRPr sz="2664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97764" lvl="1" marL="91440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Char char="•"/>
            </a:pP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Unsere Mission: Sie dazu zu bringen, sich selbst zu hassen! (und nebenbei etwas Geld verdienen)</a:t>
            </a:r>
            <a:endParaRPr sz="2664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97764" lvl="1" marL="91440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Char char="•"/>
            </a:pP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Kanal: soziale Medien</a:t>
            </a:r>
            <a:endParaRPr sz="2664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41056" lvl="1" marL="482117" marR="0" rtl="0" algn="l">
              <a:lnSpc>
                <a:spcPct val="119969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664"/>
              <a:buFont typeface="Arial"/>
              <a:buChar char="•"/>
            </a:pPr>
            <a:r>
              <a:rPr lang="en-US" sz="2664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Gemeinsame Aufgabe: Erstellen Sie ihren Feed, orchestrieren Sie ihr soziales Erlebnis, um unser Ziel zu erreichen</a:t>
            </a:r>
            <a:endParaRPr sz="2664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29" name="Google Shape;129;p6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6748371" y="8927713"/>
            <a:ext cx="4805337" cy="1037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7207" y="1989392"/>
            <a:ext cx="5958974" cy="5877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"/>
          <p:cNvSpPr txBox="1"/>
          <p:nvPr/>
        </p:nvSpPr>
        <p:spPr>
          <a:xfrm>
            <a:off x="827242" y="430376"/>
            <a:ext cx="16432058" cy="11028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en-US" sz="72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ANLEITUNGEN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6493550" y="5217700"/>
            <a:ext cx="5795700" cy="49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ZWEI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76"/>
              <a:buFont typeface="Arial"/>
              <a:buNone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 Liste mit den nächsten Schritten. Zum Beispiel: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Erfinden SIe  verrückte Verschwörungstheorien zu diesem Thema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Brainstorming zu Gerüchten für Ihr Thema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Recherchieren Sie oder erfinden Sie Propaganda für das Thema und geben Sie diese als Fakten aus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 b="0" l="722" r="722" t="0"/>
          <a:stretch/>
        </p:blipFill>
        <p:spPr>
          <a:xfrm>
            <a:off x="14184612" y="9269650"/>
            <a:ext cx="3414572" cy="73716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7"/>
          <p:cNvSpPr txBox="1"/>
          <p:nvPr/>
        </p:nvSpPr>
        <p:spPr>
          <a:xfrm>
            <a:off x="258350" y="5212200"/>
            <a:ext cx="6235200" cy="497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9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64"/>
              <a:buFont typeface="Arial"/>
              <a:buNone/>
            </a:pPr>
            <a:r>
              <a:rPr b="0" i="0" lang="en-US" sz="3564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1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76"/>
              <a:buFont typeface="Arial"/>
              <a:buNone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Machen Sie eine Liste, wo Sie anfangen wollen. Zum Beispiel: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Teilen Sie sich in 3-5 Gruppen auf (weisen Sie jeder Gruppe eine bestimmte Aufgabe/ein bestimmtes Thema zu)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4998" lvl="1" marL="429997" marR="0" rtl="0" algn="l">
              <a:lnSpc>
                <a:spcPct val="119991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376"/>
              <a:buFont typeface="Arial"/>
              <a:buChar char="•"/>
            </a:pPr>
            <a:r>
              <a:rPr b="0" i="0" lang="en-US" sz="2376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Machen Sie ein Brainstorming darüber, wie Ihre Gruppe Desinformationen erstellen möchte. Gefälschte Artikel, irreführende Bilder und andere Desinformationsmaterialien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12289150" y="5203850"/>
            <a:ext cx="5630100" cy="54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SCHRITT DREI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 Liste, wie Sie die "Informationen" verwenden können. Zum Beispiel: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Verwendung von AI und anderen Bearbeitungswerkzeugen zur Erstellung falscher Bilder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Erstellen Sie einen gefälschten Artikel (schreiben Sie einen Text oder verwenden Sie einen AI-generierten Text)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7170" lvl="1" marL="434340" marR="0" rtl="0" algn="l">
              <a:lnSpc>
                <a:spcPct val="119958"/>
              </a:lnSpc>
              <a:spcBef>
                <a:spcPts val="0"/>
              </a:spcBef>
              <a:spcAft>
                <a:spcPts val="0"/>
              </a:spcAft>
              <a:buClr>
                <a:srgbClr val="F6CC47"/>
              </a:buClr>
              <a:buSzPts val="2400"/>
              <a:buFont typeface="Arial"/>
              <a:buChar char="•"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7797" y="1640171"/>
            <a:ext cx="3339572" cy="331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61986" y="1395907"/>
            <a:ext cx="4216525" cy="3562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00530" y="1984254"/>
            <a:ext cx="3338701" cy="3159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F3E45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 b="0" l="611" r="611" t="0"/>
          <a:stretch/>
        </p:blipFill>
        <p:spPr>
          <a:xfrm>
            <a:off x="6298196" y="8457419"/>
            <a:ext cx="5691609" cy="122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99104">
            <a:off x="774652" y="2390318"/>
            <a:ext cx="4275413" cy="415249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8"/>
          <p:cNvSpPr txBox="1"/>
          <p:nvPr/>
        </p:nvSpPr>
        <p:spPr>
          <a:xfrm>
            <a:off x="1981200" y="2270058"/>
            <a:ext cx="16108520" cy="942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en-US" sz="6000" u="none" cap="none" strike="noStrike">
                <a:solidFill>
                  <a:srgbClr val="F6CC47"/>
                </a:solidFill>
                <a:latin typeface="Arimo"/>
                <a:ea typeface="Arimo"/>
                <a:cs typeface="Arimo"/>
                <a:sym typeface="Arimo"/>
              </a:rPr>
              <a:t>DAS ZIEL FÜR HEUTE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4307270" y="4180857"/>
            <a:ext cx="13280700" cy="27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-US" sz="270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Jedes Team wird  am Ende des Arbeitstages die Ergebnisse ihrer Arbeit präsentieren, eins nach dem anderen.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F6CC4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50"/>
              <a:buFont typeface="Arial"/>
              <a:buNone/>
            </a:pPr>
            <a:r>
              <a:rPr b="0" i="0" lang="en-US" sz="3150" u="none" cap="none" strike="noStrike">
                <a:solidFill>
                  <a:srgbClr val="F6CC47"/>
                </a:solidFill>
                <a:latin typeface="Open Sans"/>
                <a:ea typeface="Open Sans"/>
                <a:cs typeface="Open Sans"/>
                <a:sym typeface="Open Sans"/>
              </a:rPr>
              <a:t>MÖGE HEUTE UNSER GEMEINSTER TAG SEIN!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8CD573031320488AF64526FD922714" ma:contentTypeVersion="19" ma:contentTypeDescription="Skapa ett nytt dokument." ma:contentTypeScope="" ma:versionID="711151ecfd376a24e79ec40845bec4a5">
  <xsd:schema xmlns:xsd="http://www.w3.org/2001/XMLSchema" xmlns:xs="http://www.w3.org/2001/XMLSchema" xmlns:p="http://schemas.microsoft.com/office/2006/metadata/properties" xmlns:ns2="8d9ac3d3-47f6-4f82-8b0f-6e41e1142e8f" xmlns:ns3="f07c4931-443c-47a5-b491-d456915e6e95" targetNamespace="http://schemas.microsoft.com/office/2006/metadata/properties" ma:root="true" ma:fieldsID="21880527f9710d4f70e4d89a9adf1424" ns2:_="" ns3:_="">
    <xsd:import namespace="8d9ac3d3-47f6-4f82-8b0f-6e41e1142e8f"/>
    <xsd:import namespace="f07c4931-443c-47a5-b491-d456915e6e95"/>
    <xsd:element name="properties">
      <xsd:complexType>
        <xsd:sequence>
          <xsd:element name="documentManagement">
            <xsd:complexType>
              <xsd:all>
                <xsd:element ref="ns2:_x00c5_rsklocka2019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9ac3d3-47f6-4f82-8b0f-6e41e1142e8f" elementFormDefault="qualified">
    <xsd:import namespace="http://schemas.microsoft.com/office/2006/documentManagement/types"/>
    <xsd:import namespace="http://schemas.microsoft.com/office/infopath/2007/PartnerControls"/>
    <xsd:element name="_x00c5_rsklocka2019" ma:index="8" nillable="true" ma:displayName="Årsklocka 2019" ma:description="Avdelningens viktiga händelser under året" ma:format="Dropdown" ma:internalName="_x00c5_rsklocka2019">
      <xsd:simpleType>
        <xsd:restriction base="dms:Text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eringar" ma:readOnly="false" ma:fieldId="{5cf76f15-5ced-4ddc-b409-7134ff3c332f}" ma:taxonomyMulti="true" ma:sspId="c4b1dc2e-f1bf-44fe-adb8-0934cbdb865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c4931-443c-47a5-b491-d456915e6e9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d120524-f048-41ee-b4ef-6f058839a8f5}" ma:internalName="TaxCatchAll" ma:showField="CatchAllData" ma:web="f07c4931-443c-47a5-b491-d456915e6e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c5_rsklocka2019 xmlns="8d9ac3d3-47f6-4f82-8b0f-6e41e1142e8f" xsi:nil="true"/>
    <lcf76f155ced4ddcb4097134ff3c332f xmlns="8d9ac3d3-47f6-4f82-8b0f-6e41e1142e8f">
      <Terms xmlns="http://schemas.microsoft.com/office/infopath/2007/PartnerControls"/>
    </lcf76f155ced4ddcb4097134ff3c332f>
    <TaxCatchAll xmlns="f07c4931-443c-47a5-b491-d456915e6e95" xsi:nil="true"/>
  </documentManagement>
</p:properties>
</file>

<file path=customXml/itemProps1.xml><?xml version="1.0" encoding="utf-8"?>
<ds:datastoreItem xmlns:ds="http://schemas.openxmlformats.org/officeDocument/2006/customXml" ds:itemID="{3B2C57B6-75DA-4C51-BB75-BE4258FF2EA3}"/>
</file>

<file path=customXml/itemProps2.xml><?xml version="1.0" encoding="utf-8"?>
<ds:datastoreItem xmlns:ds="http://schemas.openxmlformats.org/officeDocument/2006/customXml" ds:itemID="{DA494120-A66E-4039-B3F6-0073CB6D437E}"/>
</file>

<file path=customXml/itemProps3.xml><?xml version="1.0" encoding="utf-8"?>
<ds:datastoreItem xmlns:ds="http://schemas.openxmlformats.org/officeDocument/2006/customXml" ds:itemID="{6398A839-9C80-42DE-8BD9-3AA2D2380E27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0x010100278CD573031320488AF64526FD922714</vt:lpwstr>
  </property>
</Properties>
</file>